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F2E7A035-7459-434A-BEF1-0BB0D2957659}" type="datetimeFigureOut">
              <a:rPr lang="ru-RU" smtClean="0"/>
              <a:pPr/>
              <a:t>31.08.2016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5ED511E-2DB9-47EE-8937-D74A2397823F}"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2E7A035-7459-434A-BEF1-0BB0D2957659}" type="datetimeFigureOut">
              <a:rPr lang="ru-RU" smtClean="0"/>
              <a:pPr/>
              <a:t>31.08.2016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5ED511E-2DB9-47EE-8937-D74A2397823F}"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2E7A035-7459-434A-BEF1-0BB0D2957659}" type="datetimeFigureOut">
              <a:rPr lang="ru-RU" smtClean="0"/>
              <a:pPr/>
              <a:t>31.08.2016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5ED511E-2DB9-47EE-8937-D74A2397823F}"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2E7A035-7459-434A-BEF1-0BB0D2957659}" type="datetimeFigureOut">
              <a:rPr lang="ru-RU" smtClean="0"/>
              <a:pPr/>
              <a:t>31.08.2016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5ED511E-2DB9-47EE-8937-D74A2397823F}"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2E7A035-7459-434A-BEF1-0BB0D2957659}" type="datetimeFigureOut">
              <a:rPr lang="ru-RU" smtClean="0"/>
              <a:pPr/>
              <a:t>31.08.2016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5ED511E-2DB9-47EE-8937-D74A2397823F}"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F2E7A035-7459-434A-BEF1-0BB0D2957659}" type="datetimeFigureOut">
              <a:rPr lang="ru-RU" smtClean="0"/>
              <a:pPr/>
              <a:t>31.08.2016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5ED511E-2DB9-47EE-8937-D74A2397823F}"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F2E7A035-7459-434A-BEF1-0BB0D2957659}" type="datetimeFigureOut">
              <a:rPr lang="ru-RU" smtClean="0"/>
              <a:pPr/>
              <a:t>31.08.2016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5ED511E-2DB9-47EE-8937-D74A2397823F}"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F2E7A035-7459-434A-BEF1-0BB0D2957659}" type="datetimeFigureOut">
              <a:rPr lang="ru-RU" smtClean="0"/>
              <a:pPr/>
              <a:t>31.08.2016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5ED511E-2DB9-47EE-8937-D74A2397823F}"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2E7A035-7459-434A-BEF1-0BB0D2957659}" type="datetimeFigureOut">
              <a:rPr lang="ru-RU" smtClean="0"/>
              <a:pPr/>
              <a:t>31.08.2016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5ED511E-2DB9-47EE-8937-D74A2397823F}"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2E7A035-7459-434A-BEF1-0BB0D2957659}" type="datetimeFigureOut">
              <a:rPr lang="ru-RU" smtClean="0"/>
              <a:pPr/>
              <a:t>31.08.2016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5ED511E-2DB9-47EE-8937-D74A2397823F}"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2E7A035-7459-434A-BEF1-0BB0D2957659}" type="datetimeFigureOut">
              <a:rPr lang="ru-RU" smtClean="0"/>
              <a:pPr/>
              <a:t>31.08.2016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5ED511E-2DB9-47EE-8937-D74A2397823F}"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E7A035-7459-434A-BEF1-0BB0D2957659}" type="datetimeFigureOut">
              <a:rPr lang="ru-RU" smtClean="0"/>
              <a:pPr/>
              <a:t>31.08.2016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ED511E-2DB9-47EE-8937-D74A2397823F}"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908721"/>
            <a:ext cx="7772400" cy="2376264"/>
          </a:xfrm>
        </p:spPr>
        <p:txBody>
          <a:bodyPr>
            <a:normAutofit/>
          </a:bodyPr>
          <a:lstStyle/>
          <a:p>
            <a:r>
              <a:rPr lang="ru-RU" sz="3200" b="1" i="1" dirty="0" smtClean="0">
                <a:latin typeface="Times New Roman" pitchFamily="18" charset="0"/>
                <a:cs typeface="Times New Roman" pitchFamily="18" charset="0"/>
              </a:rPr>
              <a:t>Управление мотоциклом в нештатных ситуациях</a:t>
            </a:r>
            <a:endParaRPr lang="ru-RU" sz="3200" b="1" i="1"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323528" y="3000372"/>
            <a:ext cx="8208912" cy="3020916"/>
          </a:xfrm>
        </p:spPr>
        <p:txBody>
          <a:bodyPr>
            <a:normAutofit/>
          </a:bodyPr>
          <a:lstStyle/>
          <a:p>
            <a:pPr algn="just" fontAlgn="base">
              <a:lnSpc>
                <a:spcPts val="1800"/>
              </a:lnSpc>
              <a:spcBef>
                <a:spcPts val="960"/>
              </a:spcBef>
              <a:spcAft>
                <a:spcPts val="960"/>
              </a:spcAft>
            </a:pPr>
            <a:endParaRPr lang="ru-RU" b="1" dirty="0" smtClean="0">
              <a:solidFill>
                <a:srgbClr val="000000"/>
              </a:solidFill>
              <a:effectLst/>
              <a:latin typeface="Arial"/>
              <a:ea typeface="Times New Roman"/>
              <a:cs typeface="Times New Roman"/>
            </a:endParaRPr>
          </a:p>
          <a:p>
            <a:pPr algn="l" fontAlgn="base">
              <a:lnSpc>
                <a:spcPct val="110000"/>
              </a:lnSpc>
              <a:spcBef>
                <a:spcPts val="960"/>
              </a:spcBef>
              <a:spcAft>
                <a:spcPts val="960"/>
              </a:spcAft>
            </a:pPr>
            <a:r>
              <a:rPr lang="ru-RU" sz="2400" dirty="0" smtClean="0">
                <a:solidFill>
                  <a:srgbClr val="000000"/>
                </a:solidFill>
                <a:effectLst/>
                <a:latin typeface="Times New Roman" pitchFamily="18" charset="0"/>
                <a:ea typeface="Times New Roman"/>
                <a:cs typeface="Times New Roman" pitchFamily="18" charset="0"/>
              </a:rPr>
              <a:t>Обратная сторона «пронырливости» двухколесного </a:t>
            </a:r>
            <a:r>
              <a:rPr lang="ru-RU" sz="2400" dirty="0" err="1" smtClean="0">
                <a:solidFill>
                  <a:srgbClr val="000000"/>
                </a:solidFill>
                <a:effectLst/>
                <a:latin typeface="Times New Roman" pitchFamily="18" charset="0"/>
                <a:ea typeface="Times New Roman"/>
                <a:cs typeface="Times New Roman" pitchFamily="18" charset="0"/>
              </a:rPr>
              <a:t>мото</a:t>
            </a:r>
            <a:r>
              <a:rPr lang="ru-RU" sz="2400" dirty="0" smtClean="0">
                <a:solidFill>
                  <a:srgbClr val="000000"/>
                </a:solidFill>
                <a:effectLst/>
                <a:latin typeface="Times New Roman" pitchFamily="18" charset="0"/>
                <a:ea typeface="Times New Roman"/>
                <a:cs typeface="Times New Roman" pitchFamily="18" charset="0"/>
              </a:rPr>
              <a:t> транспортного средства – неустойчивость и подверженность влиянию многих дорожных факторов, способных преподнести немало неприятных сюрпризов. </a:t>
            </a:r>
            <a:endParaRPr lang="ru-RU" sz="2400" dirty="0" smtClean="0">
              <a:solidFill>
                <a:srgbClr val="000000"/>
              </a:solidFill>
              <a:effectLst/>
              <a:latin typeface="Times New Roman" pitchFamily="18" charset="0"/>
              <a:ea typeface="Times New Roman"/>
              <a:cs typeface="Times New Roman" pitchFamily="18" charset="0"/>
            </a:endParaRPr>
          </a:p>
          <a:p>
            <a:pPr algn="l" fontAlgn="base">
              <a:lnSpc>
                <a:spcPct val="110000"/>
              </a:lnSpc>
              <a:spcBef>
                <a:spcPts val="960"/>
              </a:spcBef>
              <a:spcAft>
                <a:spcPts val="960"/>
              </a:spcAft>
            </a:pPr>
            <a:r>
              <a:rPr lang="ru-RU" sz="2400" dirty="0" smtClean="0">
                <a:solidFill>
                  <a:srgbClr val="000000"/>
                </a:solidFill>
                <a:effectLst/>
                <a:latin typeface="Times New Roman" pitchFamily="18" charset="0"/>
                <a:ea typeface="Times New Roman"/>
                <a:cs typeface="Times New Roman" pitchFamily="18" charset="0"/>
              </a:rPr>
              <a:t>Врага </a:t>
            </a:r>
            <a:r>
              <a:rPr lang="ru-RU" sz="2400" dirty="0" smtClean="0">
                <a:solidFill>
                  <a:srgbClr val="000000"/>
                </a:solidFill>
                <a:effectLst/>
                <a:latin typeface="Times New Roman" pitchFamily="18" charset="0"/>
                <a:ea typeface="Times New Roman"/>
                <a:cs typeface="Times New Roman" pitchFamily="18" charset="0"/>
              </a:rPr>
              <a:t>нужно знать в лицо!</a:t>
            </a:r>
            <a:endParaRPr lang="ru-RU" sz="2400" dirty="0">
              <a:latin typeface="Times New Roman" pitchFamily="18" charset="0"/>
              <a:ea typeface="Calibri"/>
              <a:cs typeface="Times New Roman" pitchFamily="18" charset="0"/>
            </a:endParaRPr>
          </a:p>
          <a:p>
            <a:endParaRPr lang="ru-RU" dirty="0"/>
          </a:p>
        </p:txBody>
      </p:sp>
    </p:spTree>
    <p:extLst>
      <p:ext uri="{BB962C8B-B14F-4D97-AF65-F5344CB8AC3E}">
        <p14:creationId xmlns:p14="http://schemas.microsoft.com/office/powerpoint/2010/main" xmlns="" val="2667190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868610"/>
          </a:xfrm>
        </p:spPr>
        <p:txBody>
          <a:bodyPr>
            <a:normAutofit/>
          </a:bodyPr>
          <a:lstStyle/>
          <a:p>
            <a:pPr algn="l"/>
            <a:r>
              <a:rPr lang="ru-RU" sz="2000" b="1" i="1" dirty="0" smtClean="0">
                <a:solidFill>
                  <a:srgbClr val="000000"/>
                </a:solidFill>
                <a:effectLst/>
                <a:latin typeface="Times New Roman" pitchFamily="18" charset="0"/>
                <a:ea typeface="Times New Roman"/>
                <a:cs typeface="Times New Roman" pitchFamily="18" charset="0"/>
              </a:rPr>
              <a:t>Трамвайные рельсы</a:t>
            </a:r>
            <a:r>
              <a:rPr lang="ru-RU" sz="2000" dirty="0" smtClean="0">
                <a:solidFill>
                  <a:srgbClr val="000000"/>
                </a:solidFill>
                <a:effectLst/>
                <a:latin typeface="Times New Roman" pitchFamily="18" charset="0"/>
                <a:ea typeface="Times New Roman"/>
                <a:cs typeface="Times New Roman" pitchFamily="18" charset="0"/>
              </a:rPr>
              <a:t/>
            </a:r>
            <a:br>
              <a:rPr lang="ru-RU" sz="2000" dirty="0" smtClean="0">
                <a:solidFill>
                  <a:srgbClr val="000000"/>
                </a:solidFill>
                <a:effectLst/>
                <a:latin typeface="Times New Roman" pitchFamily="18" charset="0"/>
                <a:ea typeface="Times New Roman"/>
                <a:cs typeface="Times New Roman" pitchFamily="18" charset="0"/>
              </a:rPr>
            </a:br>
            <a:r>
              <a:rPr lang="ru-RU" sz="1800" dirty="0" smtClean="0">
                <a:solidFill>
                  <a:srgbClr val="000000"/>
                </a:solidFill>
                <a:effectLst/>
                <a:latin typeface="Times New Roman" pitchFamily="18" charset="0"/>
                <a:ea typeface="Times New Roman"/>
                <a:cs typeface="Times New Roman" pitchFamily="18" charset="0"/>
              </a:rPr>
              <a:t>Трамвайные или железнодорожные рельсы, выступающие либо утопленные в дорожном полотне – № 1 в хит-параде падений начинающего мотоциклиста. Проезжать их, не сбрасывая скорости, можно, но только под прямым углом. Отклонение в любую сторону карается «асфальтовой» болезнью. А чтобы найти грань между моментами «упал – пронесло», просто покатайтесь в районе ближайшей рельсовой паутины не спеша, рано утром в выходной день.</a:t>
            </a:r>
            <a:endParaRPr lang="ru-RU" sz="1800" dirty="0">
              <a:latin typeface="Times New Roman" pitchFamily="18" charset="0"/>
              <a:cs typeface="Times New Roman" pitchFamily="18" charset="0"/>
            </a:endParaRPr>
          </a:p>
        </p:txBody>
      </p:sp>
      <p:pic>
        <p:nvPicPr>
          <p:cNvPr id="4" name="Объект 3" descr="C:\Users\ДертиПусиКэт\Desktop\Skuter253915.jpg"/>
          <p:cNvPicPr>
            <a:picLocks noGrp="1"/>
          </p:cNvPicPr>
          <p:nvPr>
            <p:ph idx="1"/>
          </p:nvPr>
        </p:nvPicPr>
        <p:blipFill>
          <a:blip r:embed="rId2" cstate="print">
            <a:extLst>
              <a:ext uri="{28A0092B-C50C-407E-A947-70E740481C1C}">
                <a14:useLocalDpi xmlns:a14="http://schemas.microsoft.com/office/drawing/2010/main" xmlns="" val="0"/>
              </a:ext>
            </a:extLst>
          </a:blip>
          <a:stretch>
            <a:fillRect/>
          </a:stretch>
        </p:blipFill>
        <p:spPr bwMode="auto">
          <a:xfrm>
            <a:off x="1500166" y="3286124"/>
            <a:ext cx="4428000" cy="3384000"/>
          </a:xfrm>
          <a:prstGeom prst="rect">
            <a:avLst/>
          </a:prstGeom>
          <a:noFill/>
          <a:ln>
            <a:noFill/>
          </a:ln>
        </p:spPr>
      </p:pic>
    </p:spTree>
    <p:extLst>
      <p:ext uri="{BB962C8B-B14F-4D97-AF65-F5344CB8AC3E}">
        <p14:creationId xmlns:p14="http://schemas.microsoft.com/office/powerpoint/2010/main" xmlns="" val="3821100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578298"/>
          </a:xfrm>
        </p:spPr>
        <p:txBody>
          <a:bodyPr>
            <a:normAutofit fontScale="90000"/>
          </a:bodyPr>
          <a:lstStyle/>
          <a:p>
            <a:pPr algn="l"/>
            <a:r>
              <a:rPr lang="ru-RU" sz="2000" dirty="0" smtClean="0">
                <a:solidFill>
                  <a:srgbClr val="000000"/>
                </a:solidFill>
                <a:effectLst/>
                <a:latin typeface="Arial"/>
                <a:ea typeface="Times New Roman"/>
              </a:rPr>
              <a:t/>
            </a:r>
            <a:br>
              <a:rPr lang="ru-RU" sz="2000" dirty="0" smtClean="0">
                <a:solidFill>
                  <a:srgbClr val="000000"/>
                </a:solidFill>
                <a:effectLst/>
                <a:latin typeface="Arial"/>
                <a:ea typeface="Times New Roman"/>
              </a:rPr>
            </a:br>
            <a:r>
              <a:rPr lang="ru-RU" sz="2000" b="1" i="1" dirty="0" smtClean="0">
                <a:solidFill>
                  <a:srgbClr val="000000"/>
                </a:solidFill>
                <a:effectLst/>
                <a:latin typeface="Times New Roman" pitchFamily="18" charset="0"/>
                <a:ea typeface="Times New Roman"/>
                <a:cs typeface="Times New Roman" pitchFamily="18" charset="0"/>
              </a:rPr>
              <a:t>Брусчатка</a:t>
            </a:r>
            <a:r>
              <a:rPr lang="ru-RU" sz="2000" dirty="0" smtClean="0">
                <a:solidFill>
                  <a:srgbClr val="000000"/>
                </a:solidFill>
                <a:effectLst/>
                <a:latin typeface="Times New Roman" pitchFamily="18" charset="0"/>
                <a:ea typeface="Times New Roman"/>
                <a:cs typeface="Times New Roman" pitchFamily="18" charset="0"/>
              </a:rPr>
              <a:t/>
            </a:r>
            <a:br>
              <a:rPr lang="ru-RU" sz="2000" dirty="0" smtClean="0">
                <a:solidFill>
                  <a:srgbClr val="000000"/>
                </a:solidFill>
                <a:effectLst/>
                <a:latin typeface="Times New Roman" pitchFamily="18" charset="0"/>
                <a:ea typeface="Times New Roman"/>
                <a:cs typeface="Times New Roman" pitchFamily="18" charset="0"/>
              </a:rPr>
            </a:br>
            <a:r>
              <a:rPr lang="ru-RU" sz="2000" dirty="0" smtClean="0">
                <a:solidFill>
                  <a:srgbClr val="000000"/>
                </a:solidFill>
                <a:effectLst/>
                <a:latin typeface="Times New Roman" pitchFamily="18" charset="0"/>
                <a:ea typeface="Times New Roman"/>
                <a:cs typeface="Times New Roman" pitchFamily="18" charset="0"/>
              </a:rPr>
              <a:t/>
            </a:r>
            <a:br>
              <a:rPr lang="ru-RU" sz="2000" dirty="0" smtClean="0">
                <a:solidFill>
                  <a:srgbClr val="000000"/>
                </a:solidFill>
                <a:effectLst/>
                <a:latin typeface="Times New Roman" pitchFamily="18" charset="0"/>
                <a:ea typeface="Times New Roman"/>
                <a:cs typeface="Times New Roman" pitchFamily="18" charset="0"/>
              </a:rPr>
            </a:br>
            <a:r>
              <a:rPr lang="ru-RU" sz="2000" dirty="0" smtClean="0">
                <a:solidFill>
                  <a:srgbClr val="000000"/>
                </a:solidFill>
                <a:effectLst/>
                <a:latin typeface="Times New Roman" pitchFamily="18" charset="0"/>
                <a:ea typeface="Times New Roman"/>
                <a:cs typeface="Times New Roman" pitchFamily="18" charset="0"/>
              </a:rPr>
              <a:t>Историческое наследие в виде брусчатки не очень любят даже автомобилисты, что уж говорить об «</a:t>
            </a:r>
            <a:r>
              <a:rPr lang="ru-RU" sz="2000" dirty="0" err="1" smtClean="0">
                <a:solidFill>
                  <a:srgbClr val="000000"/>
                </a:solidFill>
                <a:effectLst/>
                <a:latin typeface="Times New Roman" pitchFamily="18" charset="0"/>
                <a:ea typeface="Times New Roman"/>
                <a:cs typeface="Times New Roman" pitchFamily="18" charset="0"/>
              </a:rPr>
              <a:t>одноколейниках</a:t>
            </a:r>
            <a:r>
              <a:rPr lang="ru-RU" sz="2000" dirty="0" smtClean="0">
                <a:solidFill>
                  <a:srgbClr val="000000"/>
                </a:solidFill>
                <a:effectLst/>
                <a:latin typeface="Times New Roman" pitchFamily="18" charset="0"/>
                <a:ea typeface="Times New Roman"/>
                <a:cs typeface="Times New Roman" pitchFamily="18" charset="0"/>
              </a:rPr>
              <a:t>»? На каменной кладке довольно скользко даже в сухую солнечную погоду. В дождь ее лучше объезжать десятой дорогой или форсировать на самой минимальной скорости, маневрируя с запасом и тормозя так легонечко, как будто жмете руку двухлетнему карапузу в матросской тельняшке</a:t>
            </a:r>
            <a:r>
              <a:rPr lang="ru-RU" sz="2000" dirty="0" smtClean="0">
                <a:solidFill>
                  <a:srgbClr val="000000"/>
                </a:solidFill>
                <a:effectLst/>
                <a:latin typeface="Arial"/>
                <a:ea typeface="Times New Roman"/>
              </a:rPr>
              <a:t>.</a:t>
            </a:r>
            <a:endParaRPr lang="ru-RU" sz="2000" dirty="0"/>
          </a:p>
        </p:txBody>
      </p:sp>
      <p:sp>
        <p:nvSpPr>
          <p:cNvPr id="3" name="Объект 2"/>
          <p:cNvSpPr>
            <a:spLocks noGrp="1"/>
          </p:cNvSpPr>
          <p:nvPr>
            <p:ph idx="1"/>
          </p:nvPr>
        </p:nvSpPr>
        <p:spPr>
          <a:xfrm>
            <a:off x="683568" y="3212976"/>
            <a:ext cx="8003232" cy="2913187"/>
          </a:xfrm>
        </p:spPr>
        <p:txBody>
          <a:bodyPr>
            <a:normAutofit/>
          </a:bodyPr>
          <a:lstStyle/>
          <a:p>
            <a:pPr marL="0" indent="0">
              <a:buNone/>
            </a:pPr>
            <a:r>
              <a:rPr lang="ru-RU" sz="2000" b="1" i="1" dirty="0" smtClean="0">
                <a:solidFill>
                  <a:srgbClr val="000000"/>
                </a:solidFill>
                <a:effectLst/>
                <a:latin typeface="Times New Roman" pitchFamily="18" charset="0"/>
                <a:ea typeface="Times New Roman"/>
                <a:cs typeface="Times New Roman" pitchFamily="18" charset="0"/>
              </a:rPr>
              <a:t>Разметка</a:t>
            </a:r>
            <a:r>
              <a:rPr lang="ru-RU" sz="2000" dirty="0" smtClean="0">
                <a:solidFill>
                  <a:srgbClr val="000000"/>
                </a:solidFill>
                <a:effectLst/>
                <a:latin typeface="Times New Roman" pitchFamily="18" charset="0"/>
                <a:ea typeface="Times New Roman"/>
                <a:cs typeface="Times New Roman" pitchFamily="18" charset="0"/>
              </a:rPr>
              <a:t/>
            </a:r>
            <a:br>
              <a:rPr lang="ru-RU" sz="2000" dirty="0" smtClean="0">
                <a:solidFill>
                  <a:srgbClr val="000000"/>
                </a:solidFill>
                <a:effectLst/>
                <a:latin typeface="Times New Roman" pitchFamily="18" charset="0"/>
                <a:ea typeface="Times New Roman"/>
                <a:cs typeface="Times New Roman" pitchFamily="18" charset="0"/>
              </a:rPr>
            </a:br>
            <a:r>
              <a:rPr lang="ru-RU" sz="2000" dirty="0" smtClean="0">
                <a:solidFill>
                  <a:srgbClr val="000000"/>
                </a:solidFill>
                <a:effectLst/>
                <a:latin typeface="Times New Roman" pitchFamily="18" charset="0"/>
                <a:ea typeface="Times New Roman"/>
                <a:cs typeface="Times New Roman" pitchFamily="18" charset="0"/>
              </a:rPr>
              <a:t/>
            </a:r>
            <a:br>
              <a:rPr lang="ru-RU" sz="2000" dirty="0" smtClean="0">
                <a:solidFill>
                  <a:srgbClr val="000000"/>
                </a:solidFill>
                <a:effectLst/>
                <a:latin typeface="Times New Roman" pitchFamily="18" charset="0"/>
                <a:ea typeface="Times New Roman"/>
                <a:cs typeface="Times New Roman" pitchFamily="18" charset="0"/>
              </a:rPr>
            </a:br>
            <a:r>
              <a:rPr lang="ru-RU" sz="2000" dirty="0" smtClean="0">
                <a:solidFill>
                  <a:srgbClr val="000000"/>
                </a:solidFill>
                <a:effectLst/>
                <a:latin typeface="Times New Roman" pitchFamily="18" charset="0"/>
                <a:ea typeface="Times New Roman"/>
                <a:cs typeface="Times New Roman" pitchFamily="18" charset="0"/>
              </a:rPr>
              <a:t>Проблемы может создать и банальная дорожная разметка, особенно мокрая. Сама краска и технология ее нанесения разрабатывались явно без расчета на одноколейный транспорт. В нашем «скользком» рейтинге с нею ничто не сравнится. Причем одинаково опасны и современная бело-желто-красная разметка, и «</a:t>
            </a:r>
            <a:r>
              <a:rPr lang="ru-RU" sz="2000" dirty="0" err="1" smtClean="0">
                <a:solidFill>
                  <a:srgbClr val="000000"/>
                </a:solidFill>
                <a:effectLst/>
                <a:latin typeface="Times New Roman" pitchFamily="18" charset="0"/>
                <a:ea typeface="Times New Roman"/>
                <a:cs typeface="Times New Roman" pitchFamily="18" charset="0"/>
              </a:rPr>
              <a:t>совдеповская</a:t>
            </a:r>
            <a:r>
              <a:rPr lang="ru-RU" sz="2000" dirty="0" smtClean="0">
                <a:solidFill>
                  <a:srgbClr val="000000"/>
                </a:solidFill>
                <a:effectLst/>
                <a:latin typeface="Times New Roman" pitchFamily="18" charset="0"/>
                <a:ea typeface="Times New Roman"/>
                <a:cs typeface="Times New Roman" pitchFamily="18" charset="0"/>
              </a:rPr>
              <a:t>» молочно-белая. Тем более когда кладут ее в два-три слоя, разгораживая «</a:t>
            </a:r>
            <a:r>
              <a:rPr lang="ru-RU" sz="2000" dirty="0" err="1" smtClean="0">
                <a:solidFill>
                  <a:srgbClr val="000000"/>
                </a:solidFill>
                <a:effectLst/>
                <a:latin typeface="Times New Roman" pitchFamily="18" charset="0"/>
                <a:ea typeface="Times New Roman"/>
                <a:cs typeface="Times New Roman" pitchFamily="18" charset="0"/>
              </a:rPr>
              <a:t>встречку</a:t>
            </a:r>
            <a:r>
              <a:rPr lang="ru-RU" sz="2000" dirty="0" smtClean="0">
                <a:solidFill>
                  <a:srgbClr val="000000"/>
                </a:solidFill>
                <a:effectLst/>
                <a:latin typeface="Times New Roman" pitchFamily="18" charset="0"/>
                <a:ea typeface="Times New Roman"/>
                <a:cs typeface="Times New Roman" pitchFamily="18" charset="0"/>
              </a:rPr>
              <a:t>» или дублируя пешеходный </a:t>
            </a: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xmlns="" val="23889613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011486"/>
          </a:xfrm>
        </p:spPr>
        <p:txBody>
          <a:bodyPr>
            <a:noAutofit/>
          </a:bodyPr>
          <a:lstStyle/>
          <a:p>
            <a:pPr algn="l"/>
            <a:r>
              <a:rPr lang="ru-RU" sz="1800" b="1" i="1" dirty="0" smtClean="0">
                <a:solidFill>
                  <a:srgbClr val="000000"/>
                </a:solidFill>
                <a:effectLst/>
                <a:latin typeface="Times New Roman" pitchFamily="18" charset="0"/>
                <a:ea typeface="Times New Roman"/>
                <a:cs typeface="Times New Roman" pitchFamily="18" charset="0"/>
              </a:rPr>
              <a:t>Канализационные </a:t>
            </a:r>
            <a:r>
              <a:rPr lang="ru-RU" sz="1800" b="1" i="1" dirty="0" smtClean="0">
                <a:solidFill>
                  <a:srgbClr val="000000"/>
                </a:solidFill>
                <a:effectLst/>
                <a:latin typeface="Times New Roman" pitchFamily="18" charset="0"/>
                <a:ea typeface="Times New Roman"/>
                <a:cs typeface="Times New Roman" pitchFamily="18" charset="0"/>
              </a:rPr>
              <a:t>люки</a:t>
            </a:r>
            <a:r>
              <a:rPr lang="ru-RU" sz="1800" dirty="0" smtClean="0">
                <a:solidFill>
                  <a:srgbClr val="000000"/>
                </a:solidFill>
                <a:effectLst/>
                <a:latin typeface="Times New Roman" pitchFamily="18" charset="0"/>
                <a:ea typeface="Times New Roman"/>
                <a:cs typeface="Times New Roman" pitchFamily="18" charset="0"/>
              </a:rPr>
              <a:t/>
            </a:r>
            <a:br>
              <a:rPr lang="ru-RU" sz="1800" dirty="0" smtClean="0">
                <a:solidFill>
                  <a:srgbClr val="000000"/>
                </a:solidFill>
                <a:effectLst/>
                <a:latin typeface="Times New Roman" pitchFamily="18" charset="0"/>
                <a:ea typeface="Times New Roman"/>
                <a:cs typeface="Times New Roman" pitchFamily="18" charset="0"/>
              </a:rPr>
            </a:br>
            <a:r>
              <a:rPr lang="ru-RU" sz="1800" dirty="0" smtClean="0">
                <a:solidFill>
                  <a:srgbClr val="000000"/>
                </a:solidFill>
                <a:effectLst/>
                <a:latin typeface="Times New Roman" pitchFamily="18" charset="0"/>
                <a:ea typeface="Times New Roman"/>
                <a:cs typeface="Times New Roman" pitchFamily="18" charset="0"/>
              </a:rPr>
              <a:t>Неизменный спутник ремонтников. При срезанном асфальте башни канализационных люков возвышаются над поверхностью на 10–20 см. Это препятствие ощущает даже автомобиль, для мотоциклиста такой удар скорее всего обернется полетом через руль. Если контакт неизбежен, постарайтесь максимально </a:t>
            </a:r>
            <a:r>
              <a:rPr lang="ru-RU" sz="1800" dirty="0" err="1" smtClean="0">
                <a:solidFill>
                  <a:srgbClr val="000000"/>
                </a:solidFill>
                <a:effectLst/>
                <a:latin typeface="Times New Roman" pitchFamily="18" charset="0"/>
                <a:ea typeface="Times New Roman"/>
                <a:cs typeface="Times New Roman" pitchFamily="18" charset="0"/>
              </a:rPr>
              <a:t>вытормозиться</a:t>
            </a:r>
            <a:r>
              <a:rPr lang="ru-RU" sz="1800" dirty="0" smtClean="0">
                <a:solidFill>
                  <a:srgbClr val="000000"/>
                </a:solidFill>
                <a:effectLst/>
                <a:latin typeface="Times New Roman" pitchFamily="18" charset="0"/>
                <a:ea typeface="Times New Roman"/>
                <a:cs typeface="Times New Roman" pitchFamily="18" charset="0"/>
              </a:rPr>
              <a:t> и атаковать обидчика под прямым углом, сжав руль что есть силы и сместив туловище назад. Об открытых люках и говорить нечего: если для автомобиля все заканчивается как минимум вырванной шаровой опорой, погнутым диском и порванной шиной, то для мотоцикла последствия значительно серьезнее. Но и закрытые, аккуратно заасфальтированные люки опасны – во время поворота они наверняка спровоцируют </a:t>
            </a:r>
            <a:endParaRPr lang="ru-RU" sz="1800" dirty="0">
              <a:latin typeface="Times New Roman" pitchFamily="18" charset="0"/>
              <a:cs typeface="Times New Roman" pitchFamily="18" charset="0"/>
            </a:endParaRPr>
          </a:p>
        </p:txBody>
      </p:sp>
      <p:pic>
        <p:nvPicPr>
          <p:cNvPr id="4" name="Объект 3" descr="C:\Users\ДертиПусиКэт\Desktop\Funny-Bike-Accident-In-India.jpg"/>
          <p:cNvPicPr>
            <a:picLocks noGrp="1"/>
          </p:cNvPicPr>
          <p:nvPr>
            <p:ph idx="1"/>
          </p:nvPr>
        </p:nvPicPr>
        <p:blipFill>
          <a:blip r:embed="rId2">
            <a:extLst>
              <a:ext uri="{28A0092B-C50C-407E-A947-70E740481C1C}">
                <a14:useLocalDpi xmlns:a14="http://schemas.microsoft.com/office/drawing/2010/main" xmlns="" val="0"/>
              </a:ext>
            </a:extLst>
          </a:blip>
          <a:stretch>
            <a:fillRect/>
          </a:stretch>
        </p:blipFill>
        <p:spPr bwMode="auto">
          <a:xfrm>
            <a:off x="928662" y="3429000"/>
            <a:ext cx="4074997" cy="3276000"/>
          </a:xfrm>
          <a:prstGeom prst="rect">
            <a:avLst/>
          </a:prstGeom>
          <a:noFill/>
          <a:ln>
            <a:noFill/>
          </a:ln>
        </p:spPr>
      </p:pic>
    </p:spTree>
    <p:extLst>
      <p:ext uri="{BB962C8B-B14F-4D97-AF65-F5344CB8AC3E}">
        <p14:creationId xmlns:p14="http://schemas.microsoft.com/office/powerpoint/2010/main" xmlns="" val="29802872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154362"/>
          </a:xfrm>
        </p:spPr>
        <p:txBody>
          <a:bodyPr>
            <a:noAutofit/>
          </a:bodyPr>
          <a:lstStyle/>
          <a:p>
            <a:pPr algn="l"/>
            <a:r>
              <a:rPr lang="ru-RU" sz="1800" b="1" dirty="0" smtClean="0">
                <a:solidFill>
                  <a:srgbClr val="000000"/>
                </a:solidFill>
                <a:effectLst/>
                <a:latin typeface="Times New Roman" pitchFamily="18" charset="0"/>
                <a:ea typeface="Times New Roman"/>
                <a:cs typeface="Times New Roman" pitchFamily="18" charset="0"/>
              </a:rPr>
              <a:t/>
            </a:r>
            <a:br>
              <a:rPr lang="ru-RU" sz="1800" b="1" dirty="0" smtClean="0">
                <a:solidFill>
                  <a:srgbClr val="000000"/>
                </a:solidFill>
                <a:effectLst/>
                <a:latin typeface="Times New Roman" pitchFamily="18" charset="0"/>
                <a:ea typeface="Times New Roman"/>
                <a:cs typeface="Times New Roman" pitchFamily="18" charset="0"/>
              </a:rPr>
            </a:br>
            <a:r>
              <a:rPr lang="ru-RU" sz="1800" b="1" i="1" dirty="0" smtClean="0">
                <a:solidFill>
                  <a:srgbClr val="000000"/>
                </a:solidFill>
                <a:effectLst/>
                <a:latin typeface="Times New Roman" pitchFamily="18" charset="0"/>
                <a:ea typeface="Times New Roman"/>
                <a:cs typeface="Times New Roman" pitchFamily="18" charset="0"/>
              </a:rPr>
              <a:t>Будущий асфальт</a:t>
            </a:r>
            <a:r>
              <a:rPr lang="ru-RU" sz="1800" dirty="0" smtClean="0">
                <a:solidFill>
                  <a:srgbClr val="000000"/>
                </a:solidFill>
                <a:effectLst/>
                <a:latin typeface="Times New Roman" pitchFamily="18" charset="0"/>
                <a:ea typeface="Times New Roman"/>
                <a:cs typeface="Times New Roman" pitchFamily="18" charset="0"/>
              </a:rPr>
              <a:t/>
            </a:r>
            <a:br>
              <a:rPr lang="ru-RU" sz="1800" dirty="0" smtClean="0">
                <a:solidFill>
                  <a:srgbClr val="000000"/>
                </a:solidFill>
                <a:effectLst/>
                <a:latin typeface="Times New Roman" pitchFamily="18" charset="0"/>
                <a:ea typeface="Times New Roman"/>
                <a:cs typeface="Times New Roman" pitchFamily="18" charset="0"/>
              </a:rPr>
            </a:br>
            <a:r>
              <a:rPr lang="ru-RU" sz="1800" dirty="0" smtClean="0">
                <a:solidFill>
                  <a:srgbClr val="000000"/>
                </a:solidFill>
                <a:effectLst/>
                <a:latin typeface="Times New Roman" pitchFamily="18" charset="0"/>
                <a:ea typeface="Times New Roman"/>
                <a:cs typeface="Times New Roman" pitchFamily="18" charset="0"/>
              </a:rPr>
              <a:t/>
            </a:r>
            <a:br>
              <a:rPr lang="ru-RU" sz="1800" dirty="0" smtClean="0">
                <a:solidFill>
                  <a:srgbClr val="000000"/>
                </a:solidFill>
                <a:effectLst/>
                <a:latin typeface="Times New Roman" pitchFamily="18" charset="0"/>
                <a:ea typeface="Times New Roman"/>
                <a:cs typeface="Times New Roman" pitchFamily="18" charset="0"/>
              </a:rPr>
            </a:br>
            <a:r>
              <a:rPr lang="ru-RU" sz="1800" dirty="0" smtClean="0">
                <a:solidFill>
                  <a:srgbClr val="000000"/>
                </a:solidFill>
                <a:effectLst/>
                <a:latin typeface="Times New Roman" pitchFamily="18" charset="0"/>
                <a:ea typeface="Times New Roman"/>
                <a:cs typeface="Times New Roman" pitchFamily="18" charset="0"/>
              </a:rPr>
              <a:t>Еще одна беда для мотоциклиста – ремонты дорог, при которых по новомодной технологии срезают верхний слой дорожного покрытия. Если «</a:t>
            </a:r>
            <a:r>
              <a:rPr lang="ru-RU" sz="1800" dirty="0" err="1" smtClean="0">
                <a:solidFill>
                  <a:srgbClr val="000000"/>
                </a:solidFill>
                <a:effectLst/>
                <a:latin typeface="Times New Roman" pitchFamily="18" charset="0"/>
                <a:ea typeface="Times New Roman"/>
                <a:cs typeface="Times New Roman" pitchFamily="18" charset="0"/>
              </a:rPr>
              <a:t>асфальторезка</a:t>
            </a:r>
            <a:r>
              <a:rPr lang="ru-RU" sz="1800" dirty="0" smtClean="0">
                <a:solidFill>
                  <a:srgbClr val="000000"/>
                </a:solidFill>
                <a:effectLst/>
                <a:latin typeface="Times New Roman" pitchFamily="18" charset="0"/>
                <a:ea typeface="Times New Roman"/>
                <a:cs typeface="Times New Roman" pitchFamily="18" charset="0"/>
              </a:rPr>
              <a:t>» сняла слой строго по ходу движения, узкие продольные борозды сами норовят придать двухколесному транспорту одно «известное» направление. Такие места, как и брусчатку, </a:t>
            </a:r>
            <a:r>
              <a:rPr lang="ru-RU" sz="1800" dirty="0" err="1" smtClean="0">
                <a:solidFill>
                  <a:srgbClr val="000000"/>
                </a:solidFill>
                <a:effectLst/>
                <a:latin typeface="Times New Roman" pitchFamily="18" charset="0"/>
                <a:ea typeface="Times New Roman"/>
                <a:cs typeface="Times New Roman" pitchFamily="18" charset="0"/>
              </a:rPr>
              <a:t>оптимальней</a:t>
            </a:r>
            <a:r>
              <a:rPr lang="ru-RU" sz="1800" dirty="0" smtClean="0">
                <a:solidFill>
                  <a:srgbClr val="000000"/>
                </a:solidFill>
                <a:effectLst/>
                <a:latin typeface="Times New Roman" pitchFamily="18" charset="0"/>
                <a:ea typeface="Times New Roman"/>
                <a:cs typeface="Times New Roman" pitchFamily="18" charset="0"/>
              </a:rPr>
              <a:t> всего форсировать на малой скорости, маневрируя предельно аккуратно и тем более не между автомобилями. А вот стыки между срезанным и еще не срезанным асфальтом лучше всего проезжать, как и трамвайные рельсы, опять-таки на небольшой скорости и под максимально прямым углом.</a:t>
            </a:r>
            <a:br>
              <a:rPr lang="ru-RU" sz="1800" dirty="0" smtClean="0">
                <a:solidFill>
                  <a:srgbClr val="000000"/>
                </a:solidFill>
                <a:effectLst/>
                <a:latin typeface="Times New Roman" pitchFamily="18" charset="0"/>
                <a:ea typeface="Times New Roman"/>
                <a:cs typeface="Times New Roman" pitchFamily="18" charset="0"/>
              </a:rPr>
            </a:br>
            <a:endParaRPr lang="ru-RU" sz="1800" dirty="0">
              <a:latin typeface="Times New Roman" pitchFamily="18" charset="0"/>
              <a:cs typeface="Times New Roman" pitchFamily="18" charset="0"/>
            </a:endParaRPr>
          </a:p>
        </p:txBody>
      </p:sp>
      <p:pic>
        <p:nvPicPr>
          <p:cNvPr id="1026" name="Picture 2" descr="C:\Users\Екатерина\Desktop\b7bfe1e29bb3c42131169bf17d3cf9bd.jpg"/>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1643042" y="3643314"/>
            <a:ext cx="5688632" cy="295232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3244456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14290"/>
            <a:ext cx="8363272" cy="2722314"/>
          </a:xfrm>
        </p:spPr>
        <p:txBody>
          <a:bodyPr>
            <a:normAutofit fontScale="90000"/>
          </a:bodyPr>
          <a:lstStyle/>
          <a:p>
            <a:pPr algn="l"/>
            <a:r>
              <a:rPr lang="ru-RU" sz="2000" b="1" i="1" dirty="0" smtClean="0">
                <a:solidFill>
                  <a:srgbClr val="000000"/>
                </a:solidFill>
                <a:effectLst/>
                <a:latin typeface="Times New Roman" pitchFamily="18" charset="0"/>
                <a:ea typeface="Times New Roman"/>
                <a:cs typeface="Times New Roman" pitchFamily="18" charset="0"/>
              </a:rPr>
              <a:t>ГСМ</a:t>
            </a:r>
            <a:r>
              <a:rPr lang="ru-RU" sz="2000" dirty="0" smtClean="0">
                <a:solidFill>
                  <a:srgbClr val="000000"/>
                </a:solidFill>
                <a:effectLst/>
                <a:latin typeface="Times New Roman" pitchFamily="18" charset="0"/>
                <a:ea typeface="Times New Roman"/>
                <a:cs typeface="Times New Roman" pitchFamily="18" charset="0"/>
              </a:rPr>
              <a:t/>
            </a:r>
            <a:br>
              <a:rPr lang="ru-RU" sz="2000" dirty="0" smtClean="0">
                <a:solidFill>
                  <a:srgbClr val="000000"/>
                </a:solidFill>
                <a:effectLst/>
                <a:latin typeface="Times New Roman" pitchFamily="18" charset="0"/>
                <a:ea typeface="Times New Roman"/>
                <a:cs typeface="Times New Roman" pitchFamily="18" charset="0"/>
              </a:rPr>
            </a:br>
            <a:r>
              <a:rPr lang="ru-RU" sz="2200" dirty="0" smtClean="0">
                <a:solidFill>
                  <a:srgbClr val="000000"/>
                </a:solidFill>
                <a:effectLst/>
                <a:latin typeface="Times New Roman" pitchFamily="18" charset="0"/>
                <a:ea typeface="Times New Roman"/>
                <a:cs typeface="Times New Roman" pitchFamily="18" charset="0"/>
              </a:rPr>
              <a:t>Горюче-смазочные материалы на дороге, в отличие от бетона, рельеф поверхности не меняют, а вот коэффициент сцепления – кардинально. Попасть в масляную лужу на приличной скорости – приговор даже для тяжелого устойчивого мотоцикла. Что уж говорить о легком мотоцикле? Даже если вы благополучно миновали пятно, масло или мазут в </a:t>
            </a:r>
            <a:r>
              <a:rPr lang="ru-RU" sz="2200" dirty="0" err="1" smtClean="0">
                <a:solidFill>
                  <a:srgbClr val="000000"/>
                </a:solidFill>
                <a:effectLst/>
                <a:latin typeface="Times New Roman" pitchFamily="18" charset="0"/>
                <a:ea typeface="Times New Roman"/>
                <a:cs typeface="Times New Roman" pitchFamily="18" charset="0"/>
              </a:rPr>
              <a:t>перемешку</a:t>
            </a:r>
            <a:r>
              <a:rPr lang="ru-RU" sz="2200" dirty="0" smtClean="0">
                <a:solidFill>
                  <a:srgbClr val="000000"/>
                </a:solidFill>
                <a:effectLst/>
                <a:latin typeface="Times New Roman" pitchFamily="18" charset="0"/>
                <a:ea typeface="Times New Roman"/>
                <a:cs typeface="Times New Roman" pitchFamily="18" charset="0"/>
              </a:rPr>
              <a:t> с грязью и песком останутся на покрышках и попадут на тормозные колодки. Поэтому в ближайшее время будьте особо бдительны: коварен весь спектр горюче-смазочных материалов</a:t>
            </a:r>
            <a:endParaRPr lang="ru-RU" sz="2200" dirty="0">
              <a:latin typeface="Times New Roman" pitchFamily="18" charset="0"/>
              <a:cs typeface="Times New Roman" pitchFamily="18" charset="0"/>
            </a:endParaRPr>
          </a:p>
        </p:txBody>
      </p:sp>
      <p:sp>
        <p:nvSpPr>
          <p:cNvPr id="3" name="Объект 2"/>
          <p:cNvSpPr>
            <a:spLocks noGrp="1"/>
          </p:cNvSpPr>
          <p:nvPr>
            <p:ph idx="1"/>
          </p:nvPr>
        </p:nvSpPr>
        <p:spPr>
          <a:xfrm>
            <a:off x="357158" y="3071810"/>
            <a:ext cx="8434140" cy="3057773"/>
          </a:xfrm>
        </p:spPr>
        <p:txBody>
          <a:bodyPr>
            <a:normAutofit/>
          </a:bodyPr>
          <a:lstStyle/>
          <a:p>
            <a:pPr marL="0" indent="0">
              <a:buNone/>
            </a:pPr>
            <a:r>
              <a:rPr lang="ru-RU" sz="2000" b="1" i="1" dirty="0" smtClean="0">
                <a:solidFill>
                  <a:srgbClr val="000000"/>
                </a:solidFill>
                <a:effectLst/>
                <a:latin typeface="Times New Roman" pitchFamily="18" charset="0"/>
                <a:ea typeface="Times New Roman"/>
                <a:cs typeface="Times New Roman" pitchFamily="18" charset="0"/>
              </a:rPr>
              <a:t>Опавшие листья</a:t>
            </a:r>
            <a:r>
              <a:rPr lang="ru-RU" sz="2000" i="1" dirty="0" smtClean="0">
                <a:solidFill>
                  <a:srgbClr val="000000"/>
                </a:solidFill>
                <a:effectLst/>
                <a:latin typeface="Times New Roman" pitchFamily="18" charset="0"/>
                <a:ea typeface="Times New Roman"/>
                <a:cs typeface="Times New Roman" pitchFamily="18" charset="0"/>
              </a:rPr>
              <a:t/>
            </a:r>
            <a:br>
              <a:rPr lang="ru-RU" sz="2000" i="1" dirty="0" smtClean="0">
                <a:solidFill>
                  <a:srgbClr val="000000"/>
                </a:solidFill>
                <a:effectLst/>
                <a:latin typeface="Times New Roman" pitchFamily="18" charset="0"/>
                <a:ea typeface="Times New Roman"/>
                <a:cs typeface="Times New Roman" pitchFamily="18" charset="0"/>
              </a:rPr>
            </a:br>
            <a:r>
              <a:rPr lang="ru-RU" sz="2000" dirty="0" smtClean="0">
                <a:solidFill>
                  <a:srgbClr val="000000"/>
                </a:solidFill>
                <a:effectLst/>
                <a:latin typeface="Times New Roman" pitchFamily="18" charset="0"/>
                <a:ea typeface="Times New Roman"/>
                <a:cs typeface="Times New Roman" pitchFamily="18" charset="0"/>
              </a:rPr>
              <a:t/>
            </a:r>
            <a:br>
              <a:rPr lang="ru-RU" sz="2000" dirty="0" smtClean="0">
                <a:solidFill>
                  <a:srgbClr val="000000"/>
                </a:solidFill>
                <a:effectLst/>
                <a:latin typeface="Times New Roman" pitchFamily="18" charset="0"/>
                <a:ea typeface="Times New Roman"/>
                <a:cs typeface="Times New Roman" pitchFamily="18" charset="0"/>
              </a:rPr>
            </a:br>
            <a:r>
              <a:rPr lang="ru-RU" sz="2000" dirty="0" smtClean="0">
                <a:solidFill>
                  <a:srgbClr val="000000"/>
                </a:solidFill>
                <a:effectLst/>
                <a:latin typeface="Times New Roman" pitchFamily="18" charset="0"/>
                <a:ea typeface="Times New Roman"/>
                <a:cs typeface="Times New Roman" pitchFamily="18" charset="0"/>
              </a:rPr>
              <a:t>Хотя до осени далеко, но об опавших листьях мотоциклисту также следует знать. Слой листьев, особенно смоченных дождем, превращает дорогу в настоящий каток для любого транспортного средства – что одно, что двухколейного. Поэтому держитесь от последствий листопада подальше. Если же проезда по такому участку не избежать, старайтесь форсировать его на небольшой скорости, а тормозить чрезвычайно плавно.</a:t>
            </a: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xmlns="" val="16134044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298378"/>
          </a:xfrm>
        </p:spPr>
        <p:txBody>
          <a:bodyPr>
            <a:normAutofit fontScale="90000"/>
          </a:bodyPr>
          <a:lstStyle/>
          <a:p>
            <a:pPr algn="l"/>
            <a:r>
              <a:rPr lang="ru-RU" sz="2000" b="1" i="1" dirty="0" smtClean="0">
                <a:solidFill>
                  <a:srgbClr val="000000"/>
                </a:solidFill>
                <a:effectLst/>
                <a:latin typeface="Times New Roman" pitchFamily="18" charset="0"/>
                <a:ea typeface="Times New Roman"/>
                <a:cs typeface="Times New Roman" pitchFamily="18" charset="0"/>
              </a:rPr>
              <a:t>«Лежачие полицейские»</a:t>
            </a:r>
            <a:r>
              <a:rPr lang="ru-RU" sz="2000" dirty="0" smtClean="0">
                <a:solidFill>
                  <a:srgbClr val="000000"/>
                </a:solidFill>
                <a:effectLst/>
                <a:latin typeface="Times New Roman" pitchFamily="18" charset="0"/>
                <a:ea typeface="Times New Roman"/>
                <a:cs typeface="Times New Roman" pitchFamily="18" charset="0"/>
              </a:rPr>
              <a:t/>
            </a:r>
            <a:br>
              <a:rPr lang="ru-RU" sz="2000" dirty="0" smtClean="0">
                <a:solidFill>
                  <a:srgbClr val="000000"/>
                </a:solidFill>
                <a:effectLst/>
                <a:latin typeface="Times New Roman" pitchFamily="18" charset="0"/>
                <a:ea typeface="Times New Roman"/>
                <a:cs typeface="Times New Roman" pitchFamily="18" charset="0"/>
              </a:rPr>
            </a:br>
            <a:r>
              <a:rPr lang="ru-RU" sz="2000" dirty="0" smtClean="0">
                <a:solidFill>
                  <a:srgbClr val="000000"/>
                </a:solidFill>
                <a:effectLst/>
                <a:latin typeface="Times New Roman" pitchFamily="18" charset="0"/>
                <a:ea typeface="Times New Roman"/>
                <a:cs typeface="Times New Roman" pitchFamily="18" charset="0"/>
              </a:rPr>
              <a:t>Спору нет, «лежачие полицейские» – вещь полезная и свою службу несут исправно. Вот только их размещение часто-густо не соответствует ПДД: то есть не обозначается нужными знаками. А если такие «</a:t>
            </a:r>
            <a:r>
              <a:rPr lang="ru-RU" sz="2000" dirty="0" err="1" smtClean="0">
                <a:solidFill>
                  <a:srgbClr val="000000"/>
                </a:solidFill>
                <a:effectLst/>
                <a:latin typeface="Times New Roman" pitchFamily="18" charset="0"/>
                <a:ea typeface="Times New Roman"/>
                <a:cs typeface="Times New Roman" pitchFamily="18" charset="0"/>
              </a:rPr>
              <a:t>полицейские»особенно</a:t>
            </a:r>
            <a:r>
              <a:rPr lang="ru-RU" sz="2000" dirty="0" smtClean="0">
                <a:solidFill>
                  <a:srgbClr val="000000"/>
                </a:solidFill>
                <a:effectLst/>
                <a:latin typeface="Times New Roman" pitchFamily="18" charset="0"/>
                <a:ea typeface="Times New Roman"/>
                <a:cs typeface="Times New Roman" pitchFamily="18" charset="0"/>
              </a:rPr>
              <a:t> нестандартные, лежат на скоростной прямой или в закрытом повороте, да еще в плохо освещенном месте… на приличной скорости подвеска мотоцикла с такой гребенкой просто не справится, поэтому транспорт может отправиться в неконтролируемый полет. А падать на «полицейских» гораздо неприятнее, чем на ровный асфальт. Постарайтесь максимально </a:t>
            </a:r>
            <a:r>
              <a:rPr lang="ru-RU" sz="2000" dirty="0" err="1" smtClean="0">
                <a:solidFill>
                  <a:srgbClr val="000000"/>
                </a:solidFill>
                <a:effectLst/>
                <a:latin typeface="Times New Roman" pitchFamily="18" charset="0"/>
                <a:ea typeface="Times New Roman"/>
                <a:cs typeface="Times New Roman" pitchFamily="18" charset="0"/>
              </a:rPr>
              <a:t>вытормаживаться</a:t>
            </a:r>
            <a:r>
              <a:rPr lang="ru-RU" sz="2000" dirty="0" smtClean="0">
                <a:solidFill>
                  <a:srgbClr val="000000"/>
                </a:solidFill>
                <a:effectLst/>
                <a:latin typeface="Times New Roman" pitchFamily="18" charset="0"/>
                <a:ea typeface="Times New Roman"/>
                <a:cs typeface="Times New Roman" pitchFamily="18" charset="0"/>
              </a:rPr>
              <a:t> перед препятствием и заезжайте на него по возможности, как и в других случаях, под прямым углом.</a:t>
            </a:r>
            <a:br>
              <a:rPr lang="ru-RU" sz="2000" dirty="0" smtClean="0">
                <a:solidFill>
                  <a:srgbClr val="000000"/>
                </a:solidFill>
                <a:effectLst/>
                <a:latin typeface="Times New Roman" pitchFamily="18" charset="0"/>
                <a:ea typeface="Times New Roman"/>
                <a:cs typeface="Times New Roman" pitchFamily="18" charset="0"/>
              </a:rPr>
            </a:br>
            <a:endParaRPr lang="ru-RU" sz="2000" dirty="0">
              <a:latin typeface="Times New Roman" pitchFamily="18" charset="0"/>
              <a:cs typeface="Times New Roman" pitchFamily="18" charset="0"/>
            </a:endParaRPr>
          </a:p>
        </p:txBody>
      </p:sp>
      <p:pic>
        <p:nvPicPr>
          <p:cNvPr id="2050" name="Picture 2" descr="C:\Users\Екатерина\Desktop\2102.jpg"/>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1071538" y="4000504"/>
            <a:ext cx="6552728" cy="262515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9268215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332656"/>
            <a:ext cx="8229600" cy="2794322"/>
          </a:xfrm>
        </p:spPr>
        <p:txBody>
          <a:bodyPr>
            <a:normAutofit/>
          </a:bodyPr>
          <a:lstStyle/>
          <a:p>
            <a:pPr algn="l"/>
            <a:r>
              <a:rPr lang="ru-RU" sz="2000" b="1" i="1" dirty="0" smtClean="0">
                <a:solidFill>
                  <a:srgbClr val="000000"/>
                </a:solidFill>
                <a:effectLst/>
                <a:latin typeface="Times New Roman" pitchFamily="18" charset="0"/>
                <a:ea typeface="Times New Roman"/>
                <a:cs typeface="Times New Roman" pitchFamily="18" charset="0"/>
              </a:rPr>
              <a:t>Бетонные пятна</a:t>
            </a:r>
            <a:r>
              <a:rPr lang="ru-RU" sz="2000" dirty="0" smtClean="0">
                <a:solidFill>
                  <a:srgbClr val="000000"/>
                </a:solidFill>
                <a:effectLst/>
                <a:latin typeface="Times New Roman" pitchFamily="18" charset="0"/>
                <a:ea typeface="Times New Roman"/>
                <a:cs typeface="Times New Roman" pitchFamily="18" charset="0"/>
              </a:rPr>
              <a:t/>
            </a:r>
            <a:br>
              <a:rPr lang="ru-RU" sz="2000" dirty="0" smtClean="0">
                <a:solidFill>
                  <a:srgbClr val="000000"/>
                </a:solidFill>
                <a:effectLst/>
                <a:latin typeface="Times New Roman" pitchFamily="18" charset="0"/>
                <a:ea typeface="Times New Roman"/>
                <a:cs typeface="Times New Roman" pitchFamily="18" charset="0"/>
              </a:rPr>
            </a:br>
            <a:r>
              <a:rPr lang="ru-RU" sz="2000" dirty="0" smtClean="0">
                <a:solidFill>
                  <a:srgbClr val="000000"/>
                </a:solidFill>
                <a:effectLst/>
                <a:latin typeface="Times New Roman" pitchFamily="18" charset="0"/>
                <a:ea typeface="Times New Roman"/>
                <a:cs typeface="Times New Roman" pitchFamily="18" charset="0"/>
              </a:rPr>
              <a:t/>
            </a:r>
            <a:br>
              <a:rPr lang="ru-RU" sz="2000" dirty="0" smtClean="0">
                <a:solidFill>
                  <a:srgbClr val="000000"/>
                </a:solidFill>
                <a:effectLst/>
                <a:latin typeface="Times New Roman" pitchFamily="18" charset="0"/>
                <a:ea typeface="Times New Roman"/>
                <a:cs typeface="Times New Roman" pitchFamily="18" charset="0"/>
              </a:rPr>
            </a:br>
            <a:r>
              <a:rPr lang="ru-RU" sz="2000" dirty="0" smtClean="0">
                <a:solidFill>
                  <a:srgbClr val="000000"/>
                </a:solidFill>
                <a:effectLst/>
                <a:latin typeface="Times New Roman" pitchFamily="18" charset="0"/>
                <a:ea typeface="Times New Roman"/>
                <a:cs typeface="Times New Roman" pitchFamily="18" charset="0"/>
              </a:rPr>
              <a:t>Строительный бум отражается на мотоциклистах в самых неожиданных проявлениях. Кучки, которыми щедро метят свой путь «бетономешалки», опасны не только в полужидком, но и в застывшем состоянии. Убрать такие неровности можно только со слоем асфальта. Часто-густо в бетоне имеются гравий и другие мелкие включения, делающие подобные «мины» еще и крайне скользкими.</a:t>
            </a:r>
            <a:endParaRPr lang="ru-RU" sz="2000" dirty="0">
              <a:latin typeface="Times New Roman" pitchFamily="18" charset="0"/>
              <a:cs typeface="Times New Roman" pitchFamily="18" charset="0"/>
            </a:endParaRPr>
          </a:p>
        </p:txBody>
      </p:sp>
      <p:sp>
        <p:nvSpPr>
          <p:cNvPr id="3" name="Объект 2"/>
          <p:cNvSpPr>
            <a:spLocks noGrp="1"/>
          </p:cNvSpPr>
          <p:nvPr>
            <p:ph idx="1"/>
          </p:nvPr>
        </p:nvSpPr>
        <p:spPr>
          <a:xfrm>
            <a:off x="500034" y="3429000"/>
            <a:ext cx="8186766" cy="2697163"/>
          </a:xfrm>
        </p:spPr>
        <p:txBody>
          <a:bodyPr>
            <a:normAutofit fontScale="47500" lnSpcReduction="20000"/>
          </a:bodyPr>
          <a:lstStyle/>
          <a:p>
            <a:pPr marL="0" indent="0" fontAlgn="base">
              <a:lnSpc>
                <a:spcPct val="115000"/>
              </a:lnSpc>
              <a:spcAft>
                <a:spcPts val="0"/>
              </a:spcAft>
              <a:buNone/>
            </a:pPr>
            <a:r>
              <a:rPr lang="ru-RU" sz="4000" b="1" i="1" dirty="0" smtClean="0">
                <a:solidFill>
                  <a:srgbClr val="000000"/>
                </a:solidFill>
                <a:effectLst/>
                <a:latin typeface="Times New Roman" pitchFamily="18" charset="0"/>
                <a:ea typeface="Times New Roman"/>
                <a:cs typeface="Times New Roman" pitchFamily="18" charset="0"/>
              </a:rPr>
              <a:t>Песок</a:t>
            </a:r>
            <a:r>
              <a:rPr lang="ru-RU" sz="4000" dirty="0" smtClean="0">
                <a:solidFill>
                  <a:srgbClr val="000000"/>
                </a:solidFill>
                <a:effectLst/>
                <a:latin typeface="Times New Roman" pitchFamily="18" charset="0"/>
                <a:ea typeface="Times New Roman"/>
                <a:cs typeface="Times New Roman" pitchFamily="18" charset="0"/>
              </a:rPr>
              <a:t/>
            </a:r>
            <a:br>
              <a:rPr lang="ru-RU" sz="4000" dirty="0" smtClean="0">
                <a:solidFill>
                  <a:srgbClr val="000000"/>
                </a:solidFill>
                <a:effectLst/>
                <a:latin typeface="Times New Roman" pitchFamily="18" charset="0"/>
                <a:ea typeface="Times New Roman"/>
                <a:cs typeface="Times New Roman" pitchFamily="18" charset="0"/>
              </a:rPr>
            </a:br>
            <a:r>
              <a:rPr lang="ru-RU" sz="4000" dirty="0" smtClean="0">
                <a:solidFill>
                  <a:srgbClr val="000000"/>
                </a:solidFill>
                <a:effectLst/>
                <a:latin typeface="Times New Roman" pitchFamily="18" charset="0"/>
                <a:ea typeface="Times New Roman"/>
                <a:cs typeface="Times New Roman" pitchFamily="18" charset="0"/>
              </a:rPr>
              <a:t/>
            </a:r>
            <a:br>
              <a:rPr lang="ru-RU" sz="4000" dirty="0" smtClean="0">
                <a:solidFill>
                  <a:srgbClr val="000000"/>
                </a:solidFill>
                <a:effectLst/>
                <a:latin typeface="Times New Roman" pitchFamily="18" charset="0"/>
                <a:ea typeface="Times New Roman"/>
                <a:cs typeface="Times New Roman" pitchFamily="18" charset="0"/>
              </a:rPr>
            </a:br>
            <a:r>
              <a:rPr lang="ru-RU" sz="4000" dirty="0" smtClean="0">
                <a:solidFill>
                  <a:srgbClr val="000000"/>
                </a:solidFill>
                <a:effectLst/>
                <a:latin typeface="Times New Roman" pitchFamily="18" charset="0"/>
                <a:ea typeface="Times New Roman"/>
                <a:cs typeface="Times New Roman" pitchFamily="18" charset="0"/>
              </a:rPr>
              <a:t>Чтобы понять, насколько коварен песок и другие сыпучие (сухой цемент, асбест и т. д.) материалы, достаточно выехать на пляж. Мотоцикл просто отказывается ехать прямо. Но песок, рассыпанный на асфальте, намного опаснее: на нем </a:t>
            </a:r>
            <a:r>
              <a:rPr lang="ru-RU" sz="4000" dirty="0" err="1" smtClean="0">
                <a:solidFill>
                  <a:srgbClr val="000000"/>
                </a:solidFill>
                <a:effectLst/>
                <a:latin typeface="Times New Roman" pitchFamily="18" charset="0"/>
                <a:ea typeface="Times New Roman"/>
                <a:cs typeface="Times New Roman" pitchFamily="18" charset="0"/>
              </a:rPr>
              <a:t>мототехника</a:t>
            </a:r>
            <a:r>
              <a:rPr lang="ru-RU" sz="4000" dirty="0" smtClean="0">
                <a:solidFill>
                  <a:srgbClr val="000000"/>
                </a:solidFill>
                <a:effectLst/>
                <a:latin typeface="Times New Roman" pitchFamily="18" charset="0"/>
                <a:ea typeface="Times New Roman"/>
                <a:cs typeface="Times New Roman" pitchFamily="18" charset="0"/>
              </a:rPr>
              <a:t> скользит сильнее, чем на разлитом масле. Поэтому тормозить, разгоняться и вообще маневрировать в таких местах нужно очень и очень осторожно. Потому что падать на песок мягко только на пляже.</a:t>
            </a:r>
            <a:endParaRPr lang="ru-RU" sz="4000" dirty="0">
              <a:latin typeface="Times New Roman" pitchFamily="18" charset="0"/>
              <a:ea typeface="Calibri"/>
              <a:cs typeface="Times New Roman" pitchFamily="18" charset="0"/>
            </a:endParaRPr>
          </a:p>
          <a:p>
            <a:pPr marL="0" indent="0">
              <a:buNone/>
            </a:pPr>
            <a:endParaRPr lang="ru-RU" dirty="0"/>
          </a:p>
        </p:txBody>
      </p:sp>
    </p:spTree>
    <p:extLst>
      <p:ext uri="{BB962C8B-B14F-4D97-AF65-F5344CB8AC3E}">
        <p14:creationId xmlns:p14="http://schemas.microsoft.com/office/powerpoint/2010/main" xmlns="" val="1431837993"/>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TotalTime>
  <Words>50</Words>
  <Application>Microsoft Office PowerPoint</Application>
  <PresentationFormat>Экран (4:3)</PresentationFormat>
  <Paragraphs>14</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Тема Office</vt:lpstr>
      <vt:lpstr>Управление мотоциклом в нештатных ситуациях</vt:lpstr>
      <vt:lpstr>Трамвайные рельсы Трамвайные или железнодорожные рельсы, выступающие либо утопленные в дорожном полотне – № 1 в хит-параде падений начинающего мотоциклиста. Проезжать их, не сбрасывая скорости, можно, но только под прямым углом. Отклонение в любую сторону карается «асфальтовой» болезнью. А чтобы найти грань между моментами «упал – пронесло», просто покатайтесь в районе ближайшей рельсовой паутины не спеша, рано утром в выходной день.</vt:lpstr>
      <vt:lpstr> Брусчатка  Историческое наследие в виде брусчатки не очень любят даже автомобилисты, что уж говорить об «одноколейниках»? На каменной кладке довольно скользко даже в сухую солнечную погоду. В дождь ее лучше объезжать десятой дорогой или форсировать на самой минимальной скорости, маневрируя с запасом и тормозя так легонечко, как будто жмете руку двухлетнему карапузу в матросской тельняшке.</vt:lpstr>
      <vt:lpstr>Канализационные люки Неизменный спутник ремонтников. При срезанном асфальте башни канализационных люков возвышаются над поверхностью на 10–20 см. Это препятствие ощущает даже автомобиль, для мотоциклиста такой удар скорее всего обернется полетом через руль. Если контакт неизбежен, постарайтесь максимально вытормозиться и атаковать обидчика под прямым углом, сжав руль что есть силы и сместив туловище назад. Об открытых люках и говорить нечего: если для автомобиля все заканчивается как минимум вырванной шаровой опорой, погнутым диском и порванной шиной, то для мотоцикла последствия значительно серьезнее. Но и закрытые, аккуратно заасфальтированные люки опасны – во время поворота они наверняка спровоцируют </vt:lpstr>
      <vt:lpstr> Будущий асфальт  Еще одна беда для мотоциклиста – ремонты дорог, при которых по новомодной технологии срезают верхний слой дорожного покрытия. Если «асфальторезка» сняла слой строго по ходу движения, узкие продольные борозды сами норовят придать двухколесному транспорту одно «известное» направление. Такие места, как и брусчатку, оптимальней всего форсировать на малой скорости, маневрируя предельно аккуратно и тем более не между автомобилями. А вот стыки между срезанным и еще не срезанным асфальтом лучше всего проезжать, как и трамвайные рельсы, опять-таки на небольшой скорости и под максимально прямым углом. </vt:lpstr>
      <vt:lpstr>ГСМ Горюче-смазочные материалы на дороге, в отличие от бетона, рельеф поверхности не меняют, а вот коэффициент сцепления – кардинально. Попасть в масляную лужу на приличной скорости – приговор даже для тяжелого устойчивого мотоцикла. Что уж говорить о легком мотоцикле? Даже если вы благополучно миновали пятно, масло или мазут в перемешку с грязью и песком останутся на покрышках и попадут на тормозные колодки. Поэтому в ближайшее время будьте особо бдительны: коварен весь спектр горюче-смазочных материалов</vt:lpstr>
      <vt:lpstr>«Лежачие полицейские» Спору нет, «лежачие полицейские» – вещь полезная и свою службу несут исправно. Вот только их размещение часто-густо не соответствует ПДД: то есть не обозначается нужными знаками. А если такие «полицейские»особенно нестандартные, лежат на скоростной прямой или в закрытом повороте, да еще в плохо освещенном месте… на приличной скорости подвеска мотоцикла с такой гребенкой просто не справится, поэтому транспорт может отправиться в неконтролируемый полет. А падать на «полицейских» гораздо неприятнее, чем на ровный асфальт. Постарайтесь максимально вытормаживаться перед препятствием и заезжайте на него по возможности, как и в других случаях, под прямым углом. </vt:lpstr>
      <vt:lpstr>Бетонные пятна  Строительный бум отражается на мотоциклистах в самых неожиданных проявлениях. Кучки, которыми щедро метят свой путь «бетономешалки», опасны не только в полужидком, но и в застывшем состоянии. Убрать такие неровности можно только со слоем асфальта. Часто-густо в бетоне имеются гравий и другие мелкие включения, делающие подобные «мины» еще и крайне скользкими.</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Управление мотоциклом в нештатных ситуациях</dc:title>
  <dc:creator>Екатерина</dc:creator>
  <cp:lastModifiedBy>ДертиПусиКэт</cp:lastModifiedBy>
  <cp:revision>10</cp:revision>
  <dcterms:created xsi:type="dcterms:W3CDTF">2016-08-30T08:35:11Z</dcterms:created>
  <dcterms:modified xsi:type="dcterms:W3CDTF">2016-08-31T07:48:46Z</dcterms:modified>
</cp:coreProperties>
</file>