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64"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76" autoAdjust="0"/>
  </p:normalViewPr>
  <p:slideViewPr>
    <p:cSldViewPr>
      <p:cViewPr varScale="1">
        <p:scale>
          <a:sx n="87" d="100"/>
          <a:sy n="87" d="100"/>
        </p:scale>
        <p:origin x="-145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F3D481D6-8E3F-4717-B550-F7EE8C543FB5}" type="datetimeFigureOut">
              <a:rPr lang="ru-RU" smtClean="0"/>
              <a:t>05.09.2014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5F1CC1C9-66A6-4BF6-9F13-CD842F8B79C1}"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3D481D6-8E3F-4717-B550-F7EE8C543FB5}" type="datetimeFigureOut">
              <a:rPr lang="ru-RU" smtClean="0"/>
              <a:t>05.09.2014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1CC1C9-66A6-4BF6-9F13-CD842F8B79C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3D481D6-8E3F-4717-B550-F7EE8C543FB5}" type="datetimeFigureOut">
              <a:rPr lang="ru-RU" smtClean="0"/>
              <a:t>05.09.2014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1CC1C9-66A6-4BF6-9F13-CD842F8B79C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3D481D6-8E3F-4717-B550-F7EE8C543FB5}" type="datetimeFigureOut">
              <a:rPr lang="ru-RU" smtClean="0"/>
              <a:t>05.09.2014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1CC1C9-66A6-4BF6-9F13-CD842F8B79C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3D481D6-8E3F-4717-B550-F7EE8C543FB5}" type="datetimeFigureOut">
              <a:rPr lang="ru-RU" smtClean="0"/>
              <a:t>05.09.2014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5F1CC1C9-66A6-4BF6-9F13-CD842F8B79C1}"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3D481D6-8E3F-4717-B550-F7EE8C543FB5}" type="datetimeFigureOut">
              <a:rPr lang="ru-RU" smtClean="0"/>
              <a:t>05.09.2014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1CC1C9-66A6-4BF6-9F13-CD842F8B79C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3D481D6-8E3F-4717-B550-F7EE8C543FB5}" type="datetimeFigureOut">
              <a:rPr lang="ru-RU" smtClean="0"/>
              <a:t>05.09.2014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F1CC1C9-66A6-4BF6-9F13-CD842F8B79C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3D481D6-8E3F-4717-B550-F7EE8C543FB5}" type="datetimeFigureOut">
              <a:rPr lang="ru-RU" smtClean="0"/>
              <a:t>05.09.2014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F1CC1C9-66A6-4BF6-9F13-CD842F8B79C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3D481D6-8E3F-4717-B550-F7EE8C543FB5}" type="datetimeFigureOut">
              <a:rPr lang="ru-RU" smtClean="0"/>
              <a:t>05.09.2014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F1CC1C9-66A6-4BF6-9F13-CD842F8B79C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3D481D6-8E3F-4717-B550-F7EE8C543FB5}" type="datetimeFigureOut">
              <a:rPr lang="ru-RU" smtClean="0"/>
              <a:t>05.09.2014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1CC1C9-66A6-4BF6-9F13-CD842F8B79C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3D481D6-8E3F-4717-B550-F7EE8C543FB5}" type="datetimeFigureOut">
              <a:rPr lang="ru-RU" smtClean="0"/>
              <a:t>05.09.2014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1CC1C9-66A6-4BF6-9F13-CD842F8B79C1}"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3D481D6-8E3F-4717-B550-F7EE8C543FB5}" type="datetimeFigureOut">
              <a:rPr lang="ru-RU" smtClean="0"/>
              <a:t>05.09.2014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F1CC1C9-66A6-4BF6-9F13-CD842F8B79C1}"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48680"/>
            <a:ext cx="7772400" cy="4608512"/>
          </a:xfrm>
        </p:spPr>
        <p:txBody>
          <a:bodyPr>
            <a:normAutofit fontScale="90000"/>
          </a:bodyPr>
          <a:lstStyle/>
          <a:p>
            <a:r>
              <a:rPr lang="ru-RU" dirty="0" smtClean="0"/>
              <a:t>Нормативно правовые акты, определяющие порядок перевозки грузов автомобильным транспортом</a:t>
            </a:r>
            <a:endParaRPr lang="ru-RU" dirty="0"/>
          </a:p>
        </p:txBody>
      </p:sp>
    </p:spTree>
    <p:extLst>
      <p:ext uri="{BB962C8B-B14F-4D97-AF65-F5344CB8AC3E}">
        <p14:creationId xmlns:p14="http://schemas.microsoft.com/office/powerpoint/2010/main" val="1574370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264696"/>
          </a:xfrm>
        </p:spPr>
        <p:txBody>
          <a:bodyPr>
            <a:normAutofit fontScale="47500" lnSpcReduction="20000"/>
          </a:bodyPr>
          <a:lstStyle/>
          <a:p>
            <a:pPr marL="0" indent="0">
              <a:buNone/>
            </a:pPr>
            <a:r>
              <a:rPr lang="ru-RU" sz="3400" dirty="0"/>
              <a:t>3. ОБЯЗАННОСТИ ПЕРЕВОЗЧИКА</a:t>
            </a:r>
          </a:p>
          <a:p>
            <a:pPr marL="0" indent="0">
              <a:buNone/>
            </a:pPr>
            <a:r>
              <a:rPr lang="ru-RU" sz="3400" dirty="0"/>
              <a:t> </a:t>
            </a:r>
          </a:p>
          <a:p>
            <a:pPr marL="0" indent="0">
              <a:buNone/>
            </a:pPr>
            <a:r>
              <a:rPr lang="ru-RU" sz="3400" dirty="0"/>
              <a:t>3.1. Каждую пятницу до ___________ передавать Заказчику сведения о количестве автомобилей, направляемых в его адрес на следующей неделе. При получении дополнительной заявки согласовывать ее выполнение в течение суток. В день выхода автомобиля из гаража сообщать номера тягача и полуприцепа, тип и объем полуприцепа и ориентировочную дату прибытия под погрузку.</a:t>
            </a:r>
          </a:p>
          <a:p>
            <a:pPr marL="0" indent="0">
              <a:buNone/>
            </a:pPr>
            <a:r>
              <a:rPr lang="ru-RU" sz="3400" dirty="0"/>
              <a:t>3.2. Направлять в распоряжение Заказчика автомобили в технически исправном, чистом состоянии, отвечающем международным требованиям и обеспечивающем безопасное движение в срок, согласованный сторонами.</a:t>
            </a:r>
          </a:p>
          <a:p>
            <a:pPr marL="0" indent="0">
              <a:buNone/>
            </a:pPr>
            <a:r>
              <a:rPr lang="ru-RU" sz="3400" dirty="0"/>
              <a:t>3.3. Обеспечивать наличие у водителей надлежащим образом оформленных документов в соответствии с Правилами Европейского соглашения для беспрепятственного выполнения перевозок.</a:t>
            </a:r>
          </a:p>
          <a:p>
            <a:pPr marL="0" indent="0">
              <a:buNone/>
            </a:pPr>
            <a:r>
              <a:rPr lang="ru-RU" sz="3400" dirty="0"/>
              <a:t>3.4. Обеспечивать сроки доставки грузов из расчета суточного пробега 450 км.</a:t>
            </a:r>
          </a:p>
          <a:p>
            <a:pPr marL="0" indent="0">
              <a:buNone/>
            </a:pPr>
            <a:r>
              <a:rPr lang="ru-RU" sz="3400" dirty="0"/>
              <a:t>3.5. За непредставление под погрузку подтвержденного количества транспортных средств в согласованные сроки, а также за невыполнение пунктов 3.2 и 3.3 Перевозчик выплачивает Заказчику за каждые начавшиеся сутки опоздания или простоя сумму в рублях, эквивалентную:</a:t>
            </a:r>
          </a:p>
          <a:p>
            <a:pPr marL="0" indent="0">
              <a:buNone/>
            </a:pPr>
            <a:r>
              <a:rPr lang="ru-RU" sz="3400" dirty="0"/>
              <a:t>- для рефрижераторного полуприцепа - ____________________________;</a:t>
            </a:r>
          </a:p>
          <a:p>
            <a:pPr marL="0" indent="0">
              <a:buNone/>
            </a:pPr>
            <a:r>
              <a:rPr lang="ru-RU" sz="3400" dirty="0"/>
              <a:t>- для </a:t>
            </a:r>
            <a:r>
              <a:rPr lang="ru-RU" sz="3400" dirty="0" err="1"/>
              <a:t>тентованного</a:t>
            </a:r>
            <a:r>
              <a:rPr lang="ru-RU" sz="3400" dirty="0"/>
              <a:t> полуприцепа - ________________________________.</a:t>
            </a:r>
          </a:p>
          <a:p>
            <a:pPr marL="0" indent="0">
              <a:buNone/>
            </a:pPr>
            <a:r>
              <a:rPr lang="ru-RU" sz="3400" dirty="0"/>
              <a:t>3.6. Информировать Заказчика о любых задержках, которые могут повлечь за собой нарушение сроков доставки груза.</a:t>
            </a:r>
          </a:p>
          <a:p>
            <a:pPr marL="0" indent="0">
              <a:buNone/>
            </a:pPr>
            <a:r>
              <a:rPr lang="ru-RU" sz="3400" dirty="0"/>
              <a:t>3.7. Нести ответственность за сохранность и качество груза согласно действующему законодательству Российской Федерации. Претензии принимаются к рассмотрению при наличии оговорок в ТТН и акта экспертизы независимого оценщика.</a:t>
            </a:r>
          </a:p>
          <a:p>
            <a:endParaRPr lang="ru-RU" dirty="0"/>
          </a:p>
        </p:txBody>
      </p:sp>
    </p:spTree>
    <p:extLst>
      <p:ext uri="{BB962C8B-B14F-4D97-AF65-F5344CB8AC3E}">
        <p14:creationId xmlns:p14="http://schemas.microsoft.com/office/powerpoint/2010/main" val="1830287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552728"/>
          </a:xfrm>
          <a:ln>
            <a:solidFill>
              <a:schemeClr val="accent1"/>
            </a:solidFill>
          </a:ln>
        </p:spPr>
        <p:txBody>
          <a:bodyPr>
            <a:normAutofit fontScale="25000" lnSpcReduction="20000"/>
          </a:bodyPr>
          <a:lstStyle/>
          <a:p>
            <a:pPr marL="0" indent="0">
              <a:buNone/>
            </a:pPr>
            <a:r>
              <a:rPr lang="ru-RU" sz="3600" dirty="0"/>
              <a:t>4. ПОРЯДОК РАСЧЕТОВ</a:t>
            </a:r>
          </a:p>
          <a:p>
            <a:pPr marL="0" indent="0">
              <a:buNone/>
            </a:pPr>
            <a:r>
              <a:rPr lang="ru-RU" sz="3600" dirty="0"/>
              <a:t> </a:t>
            </a:r>
          </a:p>
          <a:p>
            <a:pPr marL="0" indent="0">
              <a:buNone/>
            </a:pPr>
            <a:r>
              <a:rPr lang="ru-RU" sz="3600" dirty="0"/>
              <a:t>4.1. Расчеты производятся по счетам в соответствии со ставками, согласованными между Заказчиком и Перевозчиком.</a:t>
            </a:r>
          </a:p>
          <a:p>
            <a:pPr marL="0" indent="0">
              <a:buNone/>
            </a:pPr>
            <a:r>
              <a:rPr lang="ru-RU" sz="3600" dirty="0"/>
              <a:t>4.2. Счета для оплаты в рублях направляются в двух экземплярах с приложением подтверждающих выполнение перевозки документов при наличии в них оригинальных штампов и подписей.</a:t>
            </a:r>
          </a:p>
          <a:p>
            <a:pPr marL="0" indent="0">
              <a:buNone/>
            </a:pPr>
            <a:r>
              <a:rPr lang="ru-RU" sz="3600" dirty="0"/>
              <a:t>4.3. Оплата за перевозку осуществляется не позднее чем через _________________ после уведомления Заказчиком Перевозчика о загрузке транспортного средства.</a:t>
            </a:r>
          </a:p>
          <a:p>
            <a:pPr marL="0" indent="0">
              <a:buNone/>
            </a:pPr>
            <a:r>
              <a:rPr lang="ru-RU" sz="3600" dirty="0"/>
              <a:t>4.4. В случае возникновения дополнительных расходов по перевозкам грузов (перегруз по общей массе и по осям, ветеринарные освидетельствования и т.п.) Заказчик возмещает указанные расходы на основании отдельно выставляемых счетов. Такие счета принимаются Заказчиком без акцепта. Как и счета за простои и дополнительные пробеги, эти счета должны быть оплачены в первую очередь.</a:t>
            </a:r>
          </a:p>
          <a:p>
            <a:pPr marL="0" indent="0">
              <a:buNone/>
            </a:pPr>
            <a:r>
              <a:rPr lang="ru-RU" sz="3600" dirty="0"/>
              <a:t>4.5. В случае задержки платежа Заказчик обязан уплатить пеню за каждый день просрочки из расчета: ставка рефинансирования Центрального банка РФ + __ % (_______ процентов) на сумму, которую Заказчик должен оплатить. В случае просрочки платежа более чем на __ (_________) дней сумма накопившихся штрафных санкций (сумма накопившихся пеней) прибавляется к сумме основного долга (т.е. расчет ведется как проценты за проценты).</a:t>
            </a:r>
          </a:p>
          <a:p>
            <a:pPr marL="0" indent="0">
              <a:buNone/>
            </a:pPr>
            <a:r>
              <a:rPr lang="ru-RU" sz="3600" dirty="0"/>
              <a:t>4.6. Контроль за расчетами осуществляется путем ежемесячного обмена информацией по взаимно предъявленным счетам и ежегодной выверки счетов на деловых встречах представителей в согласованное сторонами время.</a:t>
            </a:r>
          </a:p>
          <a:p>
            <a:pPr marL="0" indent="0">
              <a:buNone/>
            </a:pPr>
            <a:r>
              <a:rPr lang="ru-RU" sz="3600" dirty="0"/>
              <a:t> </a:t>
            </a:r>
          </a:p>
          <a:p>
            <a:pPr marL="0" indent="0">
              <a:buNone/>
            </a:pPr>
            <a:r>
              <a:rPr lang="ru-RU" sz="3600" dirty="0"/>
              <a:t>5. ЗАКЛЮЧИТЕЛЬНЫЕ ПОЛОЖЕНИЯ</a:t>
            </a:r>
          </a:p>
          <a:p>
            <a:pPr marL="0" indent="0">
              <a:buNone/>
            </a:pPr>
            <a:r>
              <a:rPr lang="ru-RU" sz="3600" dirty="0"/>
              <a:t> </a:t>
            </a:r>
          </a:p>
          <a:p>
            <a:pPr marL="0" indent="0">
              <a:buNone/>
            </a:pPr>
            <a:r>
              <a:rPr lang="ru-RU" sz="3600" dirty="0"/>
              <a:t>5.1. Стороны выясняют возможные разногласия посредством переговоров или обмена письмами.</a:t>
            </a:r>
          </a:p>
          <a:p>
            <a:pPr marL="0" indent="0">
              <a:buNone/>
            </a:pPr>
            <a:r>
              <a:rPr lang="ru-RU" sz="3600" dirty="0"/>
              <a:t>5.2. Стороны вправе вносить дополнения и изменения, которые считаются действительными, если они подписаны обеими сторонами. Никакая предварительная переписка или устные договоренности не имеют юридической силы.</a:t>
            </a:r>
          </a:p>
          <a:p>
            <a:pPr marL="0" indent="0">
              <a:buNone/>
            </a:pPr>
            <a:r>
              <a:rPr lang="ru-RU" sz="3600" dirty="0"/>
              <a:t>5.3. Настоящий договор считается вступившим в силу с момента его подписания и действует по "___"______________ ____ г., после чего</a:t>
            </a:r>
          </a:p>
          <a:p>
            <a:pPr marL="0" indent="0">
              <a:buNone/>
            </a:pPr>
            <a:r>
              <a:rPr lang="ru-RU" sz="3600" dirty="0"/>
              <a:t>автоматически продлевается на год, если стороны не договорились об ином. После окончания каждого года настоящий договор автоматически продлевается на следующий год.</a:t>
            </a:r>
          </a:p>
          <a:p>
            <a:pPr marL="0" indent="0">
              <a:buNone/>
            </a:pPr>
            <a:r>
              <a:rPr lang="ru-RU" sz="3600" dirty="0"/>
              <a:t>5.4. Стороны вправе расторгнуть данный договор без указания причин. В этом случае он прекращает свое действие по истечении __ дней с даты уведомления одной из сторон о прекращении его действия. Взаимная задолженность в таких случаях должна быть полностью погашена.</a:t>
            </a:r>
          </a:p>
          <a:p>
            <a:pPr marL="0" indent="0">
              <a:buNone/>
            </a:pPr>
            <a:r>
              <a:rPr lang="ru-RU" sz="3600" dirty="0"/>
              <a:t>5.5. Все споры, связанные с настоящим договором, будут решаться в _____________________________________________________________________.</a:t>
            </a:r>
          </a:p>
          <a:p>
            <a:pPr marL="0" indent="0">
              <a:buNone/>
            </a:pPr>
            <a:r>
              <a:rPr lang="ru-RU" sz="3600" dirty="0"/>
              <a:t> </a:t>
            </a:r>
          </a:p>
          <a:p>
            <a:pPr marL="0" indent="0">
              <a:buNone/>
            </a:pPr>
            <a:r>
              <a:rPr lang="ru-RU" sz="3600" dirty="0"/>
              <a:t>6. АДРЕСА И ПЛАТЕЖНЫЕ РЕКВИЗИТЫ СТОРОН</a:t>
            </a:r>
          </a:p>
          <a:p>
            <a:pPr marL="0" indent="0">
              <a:buNone/>
            </a:pPr>
            <a:r>
              <a:rPr lang="ru-RU" sz="3600" dirty="0"/>
              <a:t> </a:t>
            </a:r>
          </a:p>
          <a:p>
            <a:pPr marL="0" indent="0">
              <a:buNone/>
            </a:pPr>
            <a:r>
              <a:rPr lang="ru-RU" sz="3600" dirty="0"/>
              <a:t>     Перевозчик: _____________________________________________________</a:t>
            </a:r>
          </a:p>
          <a:p>
            <a:pPr marL="0" indent="0">
              <a:buNone/>
            </a:pPr>
            <a:r>
              <a:rPr lang="ru-RU" sz="3600" dirty="0"/>
              <a:t>______________________________________________________________________</a:t>
            </a:r>
          </a:p>
          <a:p>
            <a:pPr marL="0" indent="0">
              <a:buNone/>
            </a:pPr>
            <a:r>
              <a:rPr lang="ru-RU" sz="3600" dirty="0"/>
              <a:t>______________________________________________________________________</a:t>
            </a:r>
          </a:p>
          <a:p>
            <a:pPr marL="0" indent="0">
              <a:buNone/>
            </a:pPr>
            <a:r>
              <a:rPr lang="ru-RU" sz="3600" dirty="0"/>
              <a:t> </a:t>
            </a:r>
          </a:p>
          <a:p>
            <a:pPr marL="0" indent="0">
              <a:buNone/>
            </a:pPr>
            <a:r>
              <a:rPr lang="ru-RU" sz="3600" dirty="0"/>
              <a:t>     Заказчик: _______________________________________________________</a:t>
            </a:r>
          </a:p>
          <a:p>
            <a:pPr marL="0" indent="0">
              <a:buNone/>
            </a:pPr>
            <a:r>
              <a:rPr lang="ru-RU" sz="3600" dirty="0"/>
              <a:t>______________________________________________________________________</a:t>
            </a:r>
          </a:p>
          <a:p>
            <a:pPr marL="0" indent="0">
              <a:buNone/>
            </a:pPr>
            <a:r>
              <a:rPr lang="ru-RU" sz="3600" dirty="0"/>
              <a:t>______________________________________________________________________</a:t>
            </a:r>
          </a:p>
          <a:p>
            <a:pPr marL="0" indent="0">
              <a:buNone/>
            </a:pPr>
            <a:r>
              <a:rPr lang="ru-RU" sz="3600" dirty="0"/>
              <a:t> </a:t>
            </a:r>
          </a:p>
          <a:p>
            <a:pPr marL="0" indent="0">
              <a:buNone/>
            </a:pPr>
            <a:r>
              <a:rPr lang="ru-RU" sz="3600" dirty="0"/>
              <a:t>                           ПОДПИСИ СТОРОН:</a:t>
            </a:r>
          </a:p>
          <a:p>
            <a:pPr marL="0" indent="0">
              <a:buNone/>
            </a:pPr>
            <a:r>
              <a:rPr lang="ru-RU" sz="3600" dirty="0"/>
              <a:t> </a:t>
            </a:r>
          </a:p>
          <a:p>
            <a:pPr marL="0" indent="0">
              <a:buNone/>
            </a:pPr>
            <a:r>
              <a:rPr lang="ru-RU" sz="3600" dirty="0"/>
              <a:t>                 Заказчик:   _______________________</a:t>
            </a:r>
          </a:p>
          <a:p>
            <a:pPr marL="0" indent="0">
              <a:buNone/>
            </a:pPr>
            <a:r>
              <a:rPr lang="ru-RU" sz="3600" dirty="0"/>
              <a:t> </a:t>
            </a:r>
          </a:p>
          <a:p>
            <a:pPr marL="0" indent="0">
              <a:buNone/>
            </a:pPr>
            <a:r>
              <a:rPr lang="ru-RU" sz="3600" dirty="0"/>
              <a:t>                                      М.П.</a:t>
            </a:r>
          </a:p>
          <a:p>
            <a:pPr marL="0" indent="0">
              <a:buNone/>
            </a:pPr>
            <a:r>
              <a:rPr lang="ru-RU" sz="3600" dirty="0"/>
              <a:t> </a:t>
            </a:r>
          </a:p>
          <a:p>
            <a:pPr marL="0" indent="0">
              <a:buNone/>
            </a:pPr>
            <a:r>
              <a:rPr lang="ru-RU" sz="3600" dirty="0"/>
              <a:t>                 Перевозчик: _______________________</a:t>
            </a:r>
          </a:p>
          <a:p>
            <a:r>
              <a:rPr lang="ru-RU" dirty="0"/>
              <a:t>                                      М.П.</a:t>
            </a:r>
          </a:p>
          <a:p>
            <a:r>
              <a:rPr lang="ru-RU" dirty="0"/>
              <a:t> </a:t>
            </a:r>
          </a:p>
          <a:p>
            <a:r>
              <a:rPr lang="ru-RU" dirty="0"/>
              <a:t> </a:t>
            </a:r>
          </a:p>
          <a:p>
            <a:r>
              <a:rPr lang="ru-RU" dirty="0"/>
              <a:t> </a:t>
            </a:r>
          </a:p>
          <a:p>
            <a:endParaRPr lang="ru-RU" dirty="0"/>
          </a:p>
        </p:txBody>
      </p:sp>
    </p:spTree>
    <p:extLst>
      <p:ext uri="{BB962C8B-B14F-4D97-AF65-F5344CB8AC3E}">
        <p14:creationId xmlns:p14="http://schemas.microsoft.com/office/powerpoint/2010/main" val="4251270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Договор фрахтования</a:t>
            </a:r>
            <a:r>
              <a:rPr lang="ru-RU" dirty="0"/>
              <a:t/>
            </a:r>
            <a:br>
              <a:rPr lang="ru-RU" dirty="0"/>
            </a:br>
            <a:endParaRPr lang="ru-RU" dirty="0"/>
          </a:p>
        </p:txBody>
      </p:sp>
      <p:sp>
        <p:nvSpPr>
          <p:cNvPr id="3" name="Объект 2"/>
          <p:cNvSpPr>
            <a:spLocks noGrp="1"/>
          </p:cNvSpPr>
          <p:nvPr>
            <p:ph idx="1"/>
          </p:nvPr>
        </p:nvSpPr>
        <p:spPr>
          <a:xfrm>
            <a:off x="457200" y="1600200"/>
            <a:ext cx="8229600" cy="4781128"/>
          </a:xfrm>
        </p:spPr>
        <p:txBody>
          <a:bodyPr>
            <a:normAutofit fontScale="70000" lnSpcReduction="20000"/>
          </a:bodyPr>
          <a:lstStyle/>
          <a:p>
            <a:r>
              <a:rPr lang="ru-RU" dirty="0"/>
              <a:t>В новых Правилах упоминается еще один договор, связанный с перевозкой грузов, – фрахтования транспортного средства. В старых Правилах, регулирующих перевозки грузов, такой договор не фигурировал.</a:t>
            </a:r>
          </a:p>
          <a:p>
            <a:r>
              <a:rPr lang="ru-RU" i="1" dirty="0" smtClean="0"/>
              <a:t>П</a:t>
            </a:r>
            <a:r>
              <a:rPr lang="ru-RU" i="1" dirty="0"/>
              <a:t>. 1 ст. 787 ГК РФ</a:t>
            </a:r>
            <a:endParaRPr lang="ru-RU" dirty="0"/>
          </a:p>
          <a:p>
            <a:r>
              <a:rPr lang="ru-RU" dirty="0"/>
              <a:t>По договору фрахтования (чартер) одна сторона (фрахтовщик) обязуется предоставить другой стороне (фрахтователю) за плату всю или часть вместимости одного или нескольких транспортных средств на один или несколько рейсов для перевозки грузов, пассажиров и багажа.</a:t>
            </a:r>
          </a:p>
          <a:p>
            <a:r>
              <a:rPr lang="ru-RU" dirty="0"/>
              <a:t>В соответствии с новыми </a:t>
            </a:r>
            <a:r>
              <a:rPr lang="ru-RU" dirty="0" smtClean="0"/>
              <a:t>Правилами </a:t>
            </a:r>
            <a:r>
              <a:rPr lang="ru-RU" dirty="0"/>
              <a:t>перевозка груза с сопровождением представителя грузовладельца, а также перевозка груза, в отношении которого не ведется учет движения товарно-материальных ценностей, осуществляется на основании договора фрахтования транспортного средства для перевозки груза. Такой договор заключают в форме заказа-наряда на предоставление транспортного средства. При этом стороны могут установить иную форму договора, например, в виде отдельного соглашения.</a:t>
            </a:r>
          </a:p>
          <a:p>
            <a:endParaRPr lang="ru-RU" dirty="0"/>
          </a:p>
        </p:txBody>
      </p:sp>
    </p:spTree>
    <p:extLst>
      <p:ext uri="{BB962C8B-B14F-4D97-AF65-F5344CB8AC3E}">
        <p14:creationId xmlns:p14="http://schemas.microsoft.com/office/powerpoint/2010/main" val="2242335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60648"/>
            <a:ext cx="8229600" cy="5976664"/>
          </a:xfrm>
        </p:spPr>
        <p:txBody>
          <a:bodyPr>
            <a:normAutofit/>
          </a:bodyPr>
          <a:lstStyle/>
          <a:p>
            <a:r>
              <a:rPr lang="ru-RU" dirty="0"/>
              <a:t>Инициатором заключения договора фрахтования транспорта для перевозки груза выступает фрахтователь. Он подает фрахтовщику заказ-наряд, в котором сам же заполняет следующие пункты:</a:t>
            </a:r>
          </a:p>
          <a:p>
            <a:pPr lvl="0"/>
            <a:r>
              <a:rPr lang="ru-RU" dirty="0"/>
              <a:t>«Фрахтователь»;</a:t>
            </a:r>
          </a:p>
          <a:p>
            <a:pPr lvl="0"/>
            <a:r>
              <a:rPr lang="ru-RU" dirty="0"/>
              <a:t>«Наименование груза»;</a:t>
            </a:r>
          </a:p>
          <a:p>
            <a:pPr lvl="0"/>
            <a:r>
              <a:rPr lang="ru-RU" dirty="0"/>
              <a:t>«Сопроводительные документы на груз»;</a:t>
            </a:r>
          </a:p>
          <a:p>
            <a:pPr lvl="0"/>
            <a:r>
              <a:rPr lang="ru-RU" dirty="0"/>
              <a:t>«Указания фрахтователя»;</a:t>
            </a:r>
          </a:p>
          <a:p>
            <a:pPr lvl="0"/>
            <a:r>
              <a:rPr lang="ru-RU" dirty="0"/>
              <a:t>«Маршрут и место подачи транспортного средства»;</a:t>
            </a:r>
          </a:p>
          <a:p>
            <a:pPr lvl="0"/>
            <a:r>
              <a:rPr lang="ru-RU" dirty="0"/>
              <a:t>«Сроки выполнения перевозки».</a:t>
            </a:r>
          </a:p>
          <a:p>
            <a:endParaRPr lang="ru-RU" dirty="0"/>
          </a:p>
        </p:txBody>
      </p:sp>
    </p:spTree>
    <p:extLst>
      <p:ext uri="{BB962C8B-B14F-4D97-AF65-F5344CB8AC3E}">
        <p14:creationId xmlns:p14="http://schemas.microsoft.com/office/powerpoint/2010/main" val="30989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264696"/>
          </a:xfrm>
        </p:spPr>
        <p:txBody>
          <a:bodyPr>
            <a:normAutofit fontScale="85000" lnSpcReduction="10000"/>
          </a:bodyPr>
          <a:lstStyle/>
          <a:p>
            <a:r>
              <a:rPr lang="ru-RU" dirty="0"/>
              <a:t>Фрахтовщик обязан рассмотреть заказ-наряд и в срок до трех календарных дней с момента его получения проинформировать фрахтователя о его принятии или об отказе в принятии. При отказе фрахтовщик обязан в письменном виде обосновать причины отказа и возвратить заказ-наряд фрахтователю.</a:t>
            </a:r>
          </a:p>
          <a:p>
            <a:r>
              <a:rPr lang="ru-RU" dirty="0"/>
              <a:t>При рассмотрении заказа-наряда фрахтовщик по согласованию с фрахтователем определяет условия соглашения и заполняет следующие пункты заказа-наряда:</a:t>
            </a:r>
          </a:p>
          <a:p>
            <a:pPr lvl="0"/>
            <a:r>
              <a:rPr lang="ru-RU" dirty="0"/>
              <a:t>«Фрахтовщик»;</a:t>
            </a:r>
          </a:p>
          <a:p>
            <a:pPr lvl="0"/>
            <a:r>
              <a:rPr lang="ru-RU" dirty="0"/>
              <a:t>«Условия фрахтования»;</a:t>
            </a:r>
          </a:p>
          <a:p>
            <a:pPr lvl="0"/>
            <a:r>
              <a:rPr lang="ru-RU" dirty="0"/>
              <a:t>«Информация о принятии заказа-наряда к исполнению»;</a:t>
            </a:r>
          </a:p>
          <a:p>
            <a:pPr lvl="0"/>
            <a:r>
              <a:rPr lang="ru-RU" dirty="0"/>
              <a:t>«Транспортное средство»;</a:t>
            </a:r>
          </a:p>
          <a:p>
            <a:pPr lvl="0"/>
            <a:r>
              <a:rPr lang="ru-RU" dirty="0"/>
              <a:t>«Прочие условия»;</a:t>
            </a:r>
          </a:p>
          <a:p>
            <a:pPr lvl="0"/>
            <a:r>
              <a:rPr lang="ru-RU" dirty="0"/>
              <a:t>«Размер платы за пользование транспортным средством».</a:t>
            </a:r>
          </a:p>
          <a:p>
            <a:endParaRPr lang="ru-RU" dirty="0"/>
          </a:p>
        </p:txBody>
      </p:sp>
    </p:spTree>
    <p:extLst>
      <p:ext uri="{BB962C8B-B14F-4D97-AF65-F5344CB8AC3E}">
        <p14:creationId xmlns:p14="http://schemas.microsoft.com/office/powerpoint/2010/main" val="909289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152128"/>
          </a:xfrm>
        </p:spPr>
        <p:txBody>
          <a:bodyPr>
            <a:normAutofit/>
          </a:bodyPr>
          <a:lstStyle/>
          <a:p>
            <a:r>
              <a:rPr lang="ru-RU" b="1" dirty="0"/>
              <a:t>Отказ от исполнения договора</a:t>
            </a:r>
            <a:endParaRPr lang="ru-RU" dirty="0"/>
          </a:p>
        </p:txBody>
      </p:sp>
      <p:sp>
        <p:nvSpPr>
          <p:cNvPr id="3" name="Объект 2"/>
          <p:cNvSpPr>
            <a:spLocks noGrp="1"/>
          </p:cNvSpPr>
          <p:nvPr>
            <p:ph idx="1"/>
          </p:nvPr>
        </p:nvSpPr>
        <p:spPr>
          <a:xfrm>
            <a:off x="457200" y="1340768"/>
            <a:ext cx="8229600" cy="4968592"/>
          </a:xfrm>
        </p:spPr>
        <p:txBody>
          <a:bodyPr>
            <a:normAutofit lnSpcReduction="10000"/>
          </a:bodyPr>
          <a:lstStyle/>
          <a:p>
            <a:r>
              <a:rPr lang="ru-RU" dirty="0"/>
              <a:t>Новые Правила предусматривают ряд случаев, когда грузоотправитель (фрахтователь) вправе отказаться от исполнения </a:t>
            </a:r>
            <a:r>
              <a:rPr lang="ru-RU" dirty="0" smtClean="0"/>
              <a:t>договора. </a:t>
            </a:r>
            <a:r>
              <a:rPr lang="ru-RU" dirty="0"/>
              <a:t>Перечислим их:</a:t>
            </a:r>
          </a:p>
          <a:p>
            <a:pPr lvl="0"/>
            <a:r>
              <a:rPr lang="ru-RU" dirty="0"/>
              <a:t>перевозчик предоставил транспорт и (или) контейнер, не пригодный для перевозки соответствующего груза;</a:t>
            </a:r>
          </a:p>
          <a:p>
            <a:pPr lvl="0"/>
            <a:r>
              <a:rPr lang="ru-RU" dirty="0"/>
              <a:t>транспорт и контейнеры в пункт погрузки поданы с опозданием;</a:t>
            </a:r>
          </a:p>
          <a:p>
            <a:pPr lvl="0"/>
            <a:r>
              <a:rPr lang="ru-RU" dirty="0"/>
              <a:t>водитель не предъявил грузоотправителю (фрахтователю) документ, удостоверяющий личность, и путевой лист в пункте погрузки.</a:t>
            </a:r>
          </a:p>
          <a:p>
            <a:endParaRPr lang="ru-RU" dirty="0"/>
          </a:p>
        </p:txBody>
      </p:sp>
    </p:spTree>
    <p:extLst>
      <p:ext uri="{BB962C8B-B14F-4D97-AF65-F5344CB8AC3E}">
        <p14:creationId xmlns:p14="http://schemas.microsoft.com/office/powerpoint/2010/main" val="3847112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936104"/>
          </a:xfrm>
        </p:spPr>
        <p:txBody>
          <a:bodyPr>
            <a:normAutofit fontScale="90000"/>
          </a:bodyPr>
          <a:lstStyle/>
          <a:p>
            <a:r>
              <a:rPr lang="ru-RU" b="1" dirty="0" smtClean="0"/>
              <a:t/>
            </a:r>
            <a:br>
              <a:rPr lang="ru-RU" b="1" dirty="0" smtClean="0"/>
            </a:br>
            <a:r>
              <a:rPr lang="ru-RU" b="1" dirty="0" smtClean="0"/>
              <a:t>Сроки </a:t>
            </a:r>
            <a:r>
              <a:rPr lang="ru-RU" b="1" dirty="0"/>
              <a:t>доставки груза</a:t>
            </a:r>
            <a:r>
              <a:rPr lang="ru-RU" dirty="0"/>
              <a:t/>
            </a:r>
            <a:br>
              <a:rPr lang="ru-RU" dirty="0"/>
            </a:br>
            <a:endParaRPr lang="ru-RU" dirty="0"/>
          </a:p>
        </p:txBody>
      </p:sp>
      <p:sp>
        <p:nvSpPr>
          <p:cNvPr id="3" name="Объект 2"/>
          <p:cNvSpPr>
            <a:spLocks noGrp="1"/>
          </p:cNvSpPr>
          <p:nvPr>
            <p:ph idx="1"/>
          </p:nvPr>
        </p:nvSpPr>
        <p:spPr>
          <a:xfrm>
            <a:off x="179512" y="1124744"/>
            <a:ext cx="8784976" cy="5733256"/>
          </a:xfrm>
        </p:spPr>
        <p:txBody>
          <a:bodyPr>
            <a:normAutofit fontScale="25000" lnSpcReduction="20000"/>
          </a:bodyPr>
          <a:lstStyle/>
          <a:p>
            <a:r>
              <a:rPr lang="ru-RU" sz="8000" dirty="0"/>
              <a:t>Перевозчик обязан доставить груз в срок, установленный договором. Однако стороны не всегда прописывают этот момент в соглашении. В таких случаях действуют следующие сроки доставки (п. 63 Правил):</a:t>
            </a:r>
          </a:p>
          <a:p>
            <a:pPr lvl="0"/>
            <a:r>
              <a:rPr lang="ru-RU" sz="8000" dirty="0"/>
              <a:t>в городском, пригородном сообщении груз должен быть доставлен в суточный срок;</a:t>
            </a:r>
          </a:p>
          <a:p>
            <a:pPr lvl="0"/>
            <a:r>
              <a:rPr lang="ru-RU" sz="8000" dirty="0"/>
              <a:t>в междугородном или международном сообщениях груз должен быть доставлен в срок из расчета одни сутки на каждые 300 км расстояния перевозки.</a:t>
            </a:r>
          </a:p>
          <a:p>
            <a:r>
              <a:rPr lang="ru-RU" sz="8000" dirty="0"/>
              <a:t>О задержке доставки перевозчик обязан проинформировать грузоотправителя и грузополучателя.</a:t>
            </a:r>
          </a:p>
          <a:p>
            <a:r>
              <a:rPr lang="ru-RU" sz="8000" dirty="0"/>
              <a:t>Грузоотправитель и грузополучатель вправе считать груз утраченным, если он не был выдан грузополучателю по его требованию (п. 64 Правил):</a:t>
            </a:r>
          </a:p>
          <a:p>
            <a:pPr lvl="0"/>
            <a:r>
              <a:rPr lang="ru-RU" sz="8000" dirty="0"/>
              <a:t>при перевозке в городском и пригородном сообщениях – в течение 10 календарных дней со дня приема груза для перевозки;</a:t>
            </a:r>
          </a:p>
          <a:p>
            <a:pPr lvl="0"/>
            <a:r>
              <a:rPr lang="ru-RU" sz="8000" dirty="0"/>
              <a:t>при перевозке в междугородном сообщении – в течение 30 календарных дней со дня, когда груз должен был быть выдан грузополучателю.</a:t>
            </a:r>
          </a:p>
          <a:p>
            <a:r>
              <a:rPr lang="ru-RU" sz="8000" dirty="0"/>
              <a:t>В таких случаях грузоотправитель и грузополучатель имеют все основания потребовать возмещения ущерба за утраченный груз. Это положение действует, если стороны своим соглашением не установили другое правило.</a:t>
            </a:r>
          </a:p>
          <a:p>
            <a:endParaRPr lang="ru-RU" dirty="0"/>
          </a:p>
        </p:txBody>
      </p:sp>
    </p:spTree>
    <p:extLst>
      <p:ext uri="{BB962C8B-B14F-4D97-AF65-F5344CB8AC3E}">
        <p14:creationId xmlns:p14="http://schemas.microsoft.com/office/powerpoint/2010/main" val="988939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Переадресовка груза</a:t>
            </a:r>
            <a:r>
              <a:rPr lang="ru-RU" dirty="0"/>
              <a:t/>
            </a:r>
            <a:br>
              <a:rPr lang="ru-RU" dirty="0"/>
            </a:br>
            <a:endParaRPr lang="ru-RU" dirty="0"/>
          </a:p>
        </p:txBody>
      </p:sp>
      <p:sp>
        <p:nvSpPr>
          <p:cNvPr id="3" name="Объект 2"/>
          <p:cNvSpPr>
            <a:spLocks noGrp="1"/>
          </p:cNvSpPr>
          <p:nvPr>
            <p:ph idx="1"/>
          </p:nvPr>
        </p:nvSpPr>
        <p:spPr>
          <a:xfrm>
            <a:off x="457200" y="1412776"/>
            <a:ext cx="8229600" cy="5040560"/>
          </a:xfrm>
        </p:spPr>
        <p:txBody>
          <a:bodyPr>
            <a:normAutofit fontScale="62500" lnSpcReduction="20000"/>
          </a:bodyPr>
          <a:lstStyle/>
          <a:p>
            <a:r>
              <a:rPr lang="ru-RU" sz="3200" dirty="0"/>
              <a:t>Нередки случаи, когда получатель отказывается принимать груз по своим, ведомым лишь ему причинам, не зависящим от перевозчика. Согласно п. 66 Правил в подобных ситуациях перевозчик вправе доставить груз по указанному отправителем новому адресу, то есть переадресовать груз.</a:t>
            </a:r>
          </a:p>
          <a:p>
            <a:r>
              <a:rPr lang="ru-RU" sz="3200" dirty="0"/>
              <a:t>Переадресовка груза происходит в следующем порядке (п. 67 Правил). Водитель звонит перевозчику и сообщает о дате, времени и причинах отказа принять груз. Затем перевозчик письменно либо по телефону уведомляет грузоотправителя об отказе получателя принять груз и просит сообщить новый адрес доставки. Если перевозчик в течение двух часов не получает новую «вводную», то он письменно уведомляет отправителя о возврате груза и дает соответствующее указание водителю.</a:t>
            </a:r>
          </a:p>
          <a:p>
            <a:r>
              <a:rPr lang="ru-RU" sz="3200" dirty="0"/>
              <a:t>В случае, когда переадресовка пришла до доставки груза получателю, указанному в транспортной накладной, перевозчику будет достаточно позвонить водителю и сообщить ему новый адрес.</a:t>
            </a:r>
          </a:p>
          <a:p>
            <a:endParaRPr lang="ru-RU" dirty="0"/>
          </a:p>
        </p:txBody>
      </p:sp>
    </p:spTree>
    <p:extLst>
      <p:ext uri="{BB962C8B-B14F-4D97-AF65-F5344CB8AC3E}">
        <p14:creationId xmlns:p14="http://schemas.microsoft.com/office/powerpoint/2010/main" val="2073599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Составляем акты</a:t>
            </a:r>
            <a:r>
              <a:rPr lang="ru-RU" dirty="0"/>
              <a:t/>
            </a:r>
            <a:br>
              <a:rPr lang="ru-RU" dirty="0"/>
            </a:br>
            <a:endParaRPr lang="ru-RU" dirty="0"/>
          </a:p>
        </p:txBody>
      </p:sp>
      <p:sp>
        <p:nvSpPr>
          <p:cNvPr id="3" name="Объект 2"/>
          <p:cNvSpPr>
            <a:spLocks noGrp="1"/>
          </p:cNvSpPr>
          <p:nvPr>
            <p:ph idx="1"/>
          </p:nvPr>
        </p:nvSpPr>
        <p:spPr>
          <a:xfrm>
            <a:off x="457200" y="1412776"/>
            <a:ext cx="8229600" cy="5256584"/>
          </a:xfrm>
        </p:spPr>
        <p:txBody>
          <a:bodyPr>
            <a:normAutofit fontScale="77500" lnSpcReduction="20000"/>
          </a:bodyPr>
          <a:lstStyle/>
          <a:p>
            <a:r>
              <a:rPr lang="ru-RU" dirty="0"/>
              <a:t>При определенных обстоятельствах участники транспортного процесса (перевозчики, грузоотправители, грузополучатели, фрахтовщики, фрахтователи) вынуждены оформлять акты. В соответствии с Правилами акты составляются в случаях если </a:t>
            </a:r>
            <a:r>
              <a:rPr lang="ru-RU" dirty="0" smtClean="0"/>
              <a:t>:</a:t>
            </a:r>
            <a:endParaRPr lang="ru-RU" dirty="0"/>
          </a:p>
          <a:p>
            <a:pPr lvl="0"/>
            <a:r>
              <a:rPr lang="ru-RU" dirty="0"/>
              <a:t>груз не вывезен по вине перевозчика;</a:t>
            </a:r>
            <a:endParaRPr lang="ru-RU" sz="2800" dirty="0"/>
          </a:p>
          <a:p>
            <a:pPr lvl="0"/>
            <a:r>
              <a:rPr lang="ru-RU" dirty="0"/>
              <a:t>транспортное средство и контейнер под погрузку не предоставлены;</a:t>
            </a:r>
            <a:endParaRPr lang="ru-RU" sz="2800" dirty="0"/>
          </a:p>
          <a:p>
            <a:pPr lvl="0"/>
            <a:r>
              <a:rPr lang="ru-RU" dirty="0"/>
              <a:t>утрата или недостача груза, повреждения (порчи) груза;</a:t>
            </a:r>
            <a:endParaRPr lang="ru-RU" sz="2800" dirty="0"/>
          </a:p>
          <a:p>
            <a:pPr lvl="0"/>
            <a:r>
              <a:rPr lang="ru-RU" dirty="0"/>
              <a:t>груз для перевозки не предъявлен;</a:t>
            </a:r>
            <a:endParaRPr lang="ru-RU" sz="2800" dirty="0"/>
          </a:p>
          <a:p>
            <a:pPr lvl="0"/>
            <a:r>
              <a:rPr lang="ru-RU" dirty="0"/>
              <a:t>фрахтователь отказался от пользования транспортным средством;</a:t>
            </a:r>
            <a:endParaRPr lang="ru-RU" sz="2800" dirty="0"/>
          </a:p>
          <a:p>
            <a:pPr lvl="0"/>
            <a:r>
              <a:rPr lang="ru-RU" dirty="0"/>
              <a:t>доставка груза просрочена;</a:t>
            </a:r>
            <a:endParaRPr lang="ru-RU" sz="2800" dirty="0"/>
          </a:p>
          <a:p>
            <a:pPr lvl="0"/>
            <a:r>
              <a:rPr lang="ru-RU" dirty="0"/>
              <a:t>задержаны или простаивают:</a:t>
            </a:r>
            <a:endParaRPr lang="ru-RU" sz="2800" dirty="0"/>
          </a:p>
          <a:p>
            <a:pPr lvl="1"/>
            <a:r>
              <a:rPr lang="ru-RU" dirty="0"/>
              <a:t>транспортные средства, предоставленные для погрузки и выгрузки;</a:t>
            </a:r>
            <a:endParaRPr lang="ru-RU" sz="2400" dirty="0"/>
          </a:p>
          <a:p>
            <a:pPr lvl="1"/>
            <a:r>
              <a:rPr lang="ru-RU" dirty="0"/>
              <a:t>контейнеры перевозчика, предоставленные для погрузки.</a:t>
            </a:r>
            <a:endParaRPr lang="ru-RU" sz="2400" dirty="0"/>
          </a:p>
          <a:p>
            <a:endParaRPr lang="ru-RU" dirty="0"/>
          </a:p>
        </p:txBody>
      </p:sp>
    </p:spTree>
    <p:extLst>
      <p:ext uri="{BB962C8B-B14F-4D97-AF65-F5344CB8AC3E}">
        <p14:creationId xmlns:p14="http://schemas.microsoft.com/office/powerpoint/2010/main" val="21174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192688"/>
          </a:xfrm>
        </p:spPr>
        <p:txBody>
          <a:bodyPr>
            <a:normAutofit fontScale="70000" lnSpcReduction="20000"/>
          </a:bodyPr>
          <a:lstStyle/>
          <a:p>
            <a:r>
              <a:rPr lang="ru-RU" sz="3400" dirty="0" smtClean="0"/>
              <a:t>Акт </a:t>
            </a:r>
            <a:r>
              <a:rPr lang="ru-RU" sz="3400" dirty="0"/>
              <a:t>должен быть составлен заинтересованной стороной в день обнаружения обстоятельств, которые должны быть оформлены актом. При невозможности составить акт в этот срок его следует оформить в течение следующих суток.</a:t>
            </a:r>
          </a:p>
          <a:p>
            <a:r>
              <a:rPr lang="ru-RU" sz="3400" dirty="0"/>
              <a:t>Если контрагент уклоняется от составления акта, пострадавшая сторона вправе составить акт без его участия. В этом случае «уклониста» нужно предварительно письменно уведомить о подготовке акта (если иная форма уведомления не предусмотрена договором).</a:t>
            </a:r>
          </a:p>
          <a:p>
            <a:r>
              <a:rPr lang="ru-RU" sz="3400" dirty="0" smtClean="0"/>
              <a:t>О </a:t>
            </a:r>
            <a:r>
              <a:rPr lang="ru-RU" sz="3400" dirty="0"/>
              <a:t>составлении акта необходимо сделать отметки в транспортной накладной, заказе-наряде, путевом листе и сопроводительной ведомости. Такие отметки должны содержать краткое описание обстоятельств, послуживших основанием для составления акта, а также размер </a:t>
            </a:r>
            <a:r>
              <a:rPr lang="ru-RU" sz="3400" dirty="0" smtClean="0"/>
              <a:t>штрафа. </a:t>
            </a:r>
            <a:r>
              <a:rPr lang="ru-RU" sz="3400" dirty="0"/>
              <a:t>Отметки в вышеуказанных документах вправе делать должностные лица, уполномоченные на составление </a:t>
            </a:r>
            <a:r>
              <a:rPr lang="ru-RU" sz="3400" dirty="0" smtClean="0"/>
              <a:t>актов.</a:t>
            </a:r>
            <a:endParaRPr lang="ru-RU" sz="3400" dirty="0"/>
          </a:p>
          <a:p>
            <a:endParaRPr lang="ru-RU" sz="3400" dirty="0"/>
          </a:p>
        </p:txBody>
      </p:sp>
    </p:spTree>
    <p:extLst>
      <p:ext uri="{BB962C8B-B14F-4D97-AF65-F5344CB8AC3E}">
        <p14:creationId xmlns:p14="http://schemas.microsoft.com/office/powerpoint/2010/main" val="3767124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287016"/>
          </a:xfrm>
        </p:spPr>
        <p:txBody>
          <a:bodyPr>
            <a:normAutofit fontScale="90000"/>
          </a:bodyPr>
          <a:lstStyle/>
          <a:p>
            <a:r>
              <a:rPr lang="ru-RU" sz="3200" dirty="0" smtClean="0"/>
              <a:t>Организация и выполнение грузовых перевозок автомобильным транспортом</a:t>
            </a:r>
            <a:endParaRPr lang="ru-RU" sz="3200" dirty="0"/>
          </a:p>
        </p:txBody>
      </p:sp>
      <p:sp>
        <p:nvSpPr>
          <p:cNvPr id="3" name="Объект 2"/>
          <p:cNvSpPr>
            <a:spLocks noGrp="1"/>
          </p:cNvSpPr>
          <p:nvPr>
            <p:ph idx="1"/>
          </p:nvPr>
        </p:nvSpPr>
        <p:spPr/>
        <p:txBody>
          <a:bodyPr>
            <a:normAutofit fontScale="92500" lnSpcReduction="20000"/>
          </a:bodyPr>
          <a:lstStyle/>
          <a:p>
            <a:r>
              <a:rPr lang="ru-RU" dirty="0"/>
              <a:t>Постановлением Правительства РФ от 15.04.2011 № 272 были утверждены Правила перевозок грузов автомобильным транспортом. Основная часть новых правил вступила в силу 25.07.2011. Новые правила устанавливают порядок заключения договоров перевозки груза и фрахтования транспортного средства, сроки доставки и выдачи груза, процесс составления актов и предъявления претензий, а также некоторые другие вопросы. Разберемся, что должны знать грузоотправители, грузополучатели и перевозчики при заключении договоров в соответствии с новым порядком.</a:t>
            </a:r>
            <a:br>
              <a:rPr lang="ru-RU" dirty="0"/>
            </a:br>
            <a:endParaRPr lang="ru-RU" dirty="0"/>
          </a:p>
          <a:p>
            <a:endParaRPr lang="ru-RU" dirty="0"/>
          </a:p>
        </p:txBody>
      </p:sp>
    </p:spTree>
    <p:extLst>
      <p:ext uri="{BB962C8B-B14F-4D97-AF65-F5344CB8AC3E}">
        <p14:creationId xmlns:p14="http://schemas.microsoft.com/office/powerpoint/2010/main" val="407004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332656"/>
            <a:ext cx="8229600" cy="6048672"/>
          </a:xfrm>
        </p:spPr>
        <p:txBody>
          <a:bodyPr>
            <a:normAutofit/>
          </a:bodyPr>
          <a:lstStyle/>
          <a:p>
            <a:r>
              <a:rPr lang="ru-RU" dirty="0"/>
              <a:t>Акт должен </a:t>
            </a:r>
            <a:r>
              <a:rPr lang="ru-RU" dirty="0" smtClean="0"/>
              <a:t>содержать:</a:t>
            </a:r>
            <a:endParaRPr lang="ru-RU" dirty="0"/>
          </a:p>
          <a:p>
            <a:pPr lvl="0"/>
            <a:r>
              <a:rPr lang="ru-RU" dirty="0"/>
              <a:t>дату и место составления;</a:t>
            </a:r>
          </a:p>
          <a:p>
            <a:pPr lvl="0"/>
            <a:r>
              <a:rPr lang="ru-RU" dirty="0"/>
              <a:t>фамилии, имена, отчества и должности лиц, участвующих в составлении акта;</a:t>
            </a:r>
          </a:p>
          <a:p>
            <a:pPr lvl="0"/>
            <a:r>
              <a:rPr lang="ru-RU" dirty="0"/>
              <a:t>краткое описание обстоятельств, послуживших основанием для составления акта;</a:t>
            </a:r>
          </a:p>
          <a:p>
            <a:pPr lvl="0"/>
            <a:r>
              <a:rPr lang="ru-RU" dirty="0"/>
              <a:t>описание и фактический размер груза – в случае его утраты, недостачи или повреждения (порчи);</a:t>
            </a:r>
          </a:p>
          <a:p>
            <a:r>
              <a:rPr lang="ru-RU" dirty="0"/>
              <a:t>подписи сторон, участвующих в составлении акта</a:t>
            </a:r>
          </a:p>
        </p:txBody>
      </p:sp>
    </p:spTree>
    <p:extLst>
      <p:ext uri="{BB962C8B-B14F-4D97-AF65-F5344CB8AC3E}">
        <p14:creationId xmlns:p14="http://schemas.microsoft.com/office/powerpoint/2010/main" val="111061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Пишем претензии</a:t>
            </a:r>
            <a:r>
              <a:rPr lang="ru-RU" dirty="0"/>
              <a:t/>
            </a:r>
            <a:br>
              <a:rPr lang="ru-RU" dirty="0"/>
            </a:br>
            <a:endParaRPr lang="ru-RU" dirty="0"/>
          </a:p>
        </p:txBody>
      </p:sp>
      <p:sp>
        <p:nvSpPr>
          <p:cNvPr id="3" name="Объект 2"/>
          <p:cNvSpPr>
            <a:spLocks noGrp="1"/>
          </p:cNvSpPr>
          <p:nvPr>
            <p:ph idx="1"/>
          </p:nvPr>
        </p:nvSpPr>
        <p:spPr>
          <a:xfrm>
            <a:off x="457200" y="1340768"/>
            <a:ext cx="8229600" cy="5184576"/>
          </a:xfrm>
        </p:spPr>
        <p:txBody>
          <a:bodyPr>
            <a:normAutofit lnSpcReduction="10000"/>
          </a:bodyPr>
          <a:lstStyle/>
          <a:p>
            <a:r>
              <a:rPr lang="ru-RU" dirty="0"/>
              <a:t>Согласно ст. 39 Федерального закона от 08.11.2007 № 259-ФЗ «Устав автомобильного транспорта и городского наземного электрического транспорта» до предъявления к перевозчикам исков, вытекающих из договоров перевозок грузов, к таким лицам в обязательном порядке предъявляются претензии.</a:t>
            </a:r>
          </a:p>
          <a:p>
            <a:r>
              <a:rPr lang="ru-RU" dirty="0"/>
              <a:t>Претензии к перевозчикам и фрахтовщикам можно предъявить в течение срока исковой давности, который составляет один год. Он исчисляется со дня наступления события, послужившего основанием для предъявления претензии, в том числе в отношении:</a:t>
            </a:r>
          </a:p>
          <a:p>
            <a:endParaRPr lang="ru-RU" dirty="0"/>
          </a:p>
        </p:txBody>
      </p:sp>
    </p:spTree>
    <p:extLst>
      <p:ext uri="{BB962C8B-B14F-4D97-AF65-F5344CB8AC3E}">
        <p14:creationId xmlns:p14="http://schemas.microsoft.com/office/powerpoint/2010/main" val="2873971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192688"/>
          </a:xfrm>
        </p:spPr>
        <p:txBody>
          <a:bodyPr>
            <a:normAutofit/>
          </a:bodyPr>
          <a:lstStyle/>
          <a:p>
            <a:pPr lvl="0"/>
            <a:r>
              <a:rPr lang="ru-RU" dirty="0"/>
              <a:t>возмещения ущерба, причиненного недостачей, повреждением (порчей) багажа, груза – со дня выдачи багажа, груза;</a:t>
            </a:r>
          </a:p>
          <a:p>
            <a:pPr lvl="0"/>
            <a:r>
              <a:rPr lang="ru-RU" dirty="0"/>
              <a:t>возмещения ущерба, причиненного утратой багажа, – со дня признания багажа утраченным;</a:t>
            </a:r>
          </a:p>
          <a:p>
            <a:pPr lvl="0"/>
            <a:r>
              <a:rPr lang="ru-RU" dirty="0"/>
              <a:t>возмещения ущерба, причиненного утратой груза, – со дня признания груза утраченным;</a:t>
            </a:r>
          </a:p>
          <a:p>
            <a:r>
              <a:rPr lang="ru-RU" dirty="0"/>
              <a:t>просрочки доставки багажа, груза – со дня выдачи багажа, груза</a:t>
            </a:r>
          </a:p>
        </p:txBody>
      </p:sp>
    </p:spTree>
    <p:extLst>
      <p:ext uri="{BB962C8B-B14F-4D97-AF65-F5344CB8AC3E}">
        <p14:creationId xmlns:p14="http://schemas.microsoft.com/office/powerpoint/2010/main" val="3671007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336704"/>
          </a:xfrm>
        </p:spPr>
        <p:txBody>
          <a:bodyPr>
            <a:normAutofit fontScale="70000" lnSpcReduction="20000"/>
          </a:bodyPr>
          <a:lstStyle/>
          <a:p>
            <a:r>
              <a:rPr lang="ru-RU" dirty="0"/>
              <a:t>П</a:t>
            </a:r>
            <a:r>
              <a:rPr lang="ru-RU" dirty="0" smtClean="0"/>
              <a:t>ретензия </a:t>
            </a:r>
            <a:r>
              <a:rPr lang="ru-RU" dirty="0"/>
              <a:t>в обязательном порядке должна содержать следующую информацию:</a:t>
            </a:r>
          </a:p>
          <a:p>
            <a:pPr lvl="0"/>
            <a:r>
              <a:rPr lang="ru-RU" dirty="0"/>
              <a:t>дату и место составления;</a:t>
            </a:r>
          </a:p>
          <a:p>
            <a:pPr lvl="0"/>
            <a:r>
              <a:rPr lang="ru-RU" dirty="0"/>
              <a:t>полное наименование (фамилия, имя и отчество) и адрес места нахождения (места жительства) лица, подавшего претензию;</a:t>
            </a:r>
          </a:p>
          <a:p>
            <a:pPr lvl="0"/>
            <a:r>
              <a:rPr lang="ru-RU" dirty="0"/>
              <a:t>полное наименование (фамилия, имя и отчество) и адрес места нахождения (места жительства) лица, к которому предъявляется претензия;</a:t>
            </a:r>
          </a:p>
          <a:p>
            <a:pPr lvl="0"/>
            <a:r>
              <a:rPr lang="ru-RU" dirty="0"/>
              <a:t>краткое описание обстоятельств, послуживших основанием для подачи претензии;</a:t>
            </a:r>
          </a:p>
          <a:p>
            <a:pPr lvl="0"/>
            <a:r>
              <a:rPr lang="ru-RU" dirty="0"/>
              <a:t>обоснование, расчет и сумму претензии по каждому требованию;</a:t>
            </a:r>
          </a:p>
          <a:p>
            <a:pPr lvl="0"/>
            <a:r>
              <a:rPr lang="ru-RU" dirty="0"/>
              <a:t>перечень прилагаемых документов, подтверждающих обстоятельства, изложенные в претензии (акт и транспортная накладная, заказ-наряд с отметками и др.);</a:t>
            </a:r>
          </a:p>
          <a:p>
            <a:pPr lvl="0"/>
            <a:r>
              <a:rPr lang="ru-RU" dirty="0"/>
              <a:t>фамилию, имя и отчество, должность лица, подписавшего претензию, его подпись, заверенную печатью.</a:t>
            </a:r>
          </a:p>
          <a:p>
            <a:r>
              <a:rPr lang="ru-RU" dirty="0"/>
              <a:t>Претензию составляют в двух экземплярах. Один отправляется перевозчику (фрахтовщику), а другой остается у лица, подавшего </a:t>
            </a:r>
            <a:r>
              <a:rPr lang="ru-RU" dirty="0" smtClean="0"/>
              <a:t>претензию.</a:t>
            </a:r>
            <a:endParaRPr lang="ru-RU" dirty="0"/>
          </a:p>
          <a:p>
            <a:r>
              <a:rPr lang="ru-RU" dirty="0"/>
              <a:t>Перевозчик (фрахтовщик) обязан рассмотреть предъявленную ему претензию и о результатах принятого решения письменно уведомить заявителя в течение 30 календарных дней со дня ее получения.</a:t>
            </a:r>
          </a:p>
          <a:p>
            <a:endParaRPr lang="ru-RU" dirty="0"/>
          </a:p>
        </p:txBody>
      </p:sp>
    </p:spTree>
    <p:extLst>
      <p:ext uri="{BB962C8B-B14F-4D97-AF65-F5344CB8AC3E}">
        <p14:creationId xmlns:p14="http://schemas.microsoft.com/office/powerpoint/2010/main" val="778059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effectLst/>
              </a:rPr>
              <a:t>Претензию можно составить, например, так:</a:t>
            </a:r>
          </a:p>
        </p:txBody>
      </p:sp>
      <p:pic>
        <p:nvPicPr>
          <p:cNvPr id="4" name="Объект 3" descr="C:\Users\Кэти-Пупсик\Desktop\U_11-08_79-88_doc_1 (2).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412776"/>
            <a:ext cx="7704855" cy="5445224"/>
          </a:xfrm>
          <a:prstGeom prst="rect">
            <a:avLst/>
          </a:prstGeom>
          <a:noFill/>
          <a:ln>
            <a:noFill/>
          </a:ln>
        </p:spPr>
      </p:pic>
    </p:spTree>
    <p:extLst>
      <p:ext uri="{BB962C8B-B14F-4D97-AF65-F5344CB8AC3E}">
        <p14:creationId xmlns:p14="http://schemas.microsoft.com/office/powerpoint/2010/main" val="1789361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29600" cy="5976664"/>
          </a:xfrm>
        </p:spPr>
        <p:txBody>
          <a:bodyPr>
            <a:normAutofit fontScale="92500" lnSpcReduction="10000"/>
          </a:bodyPr>
          <a:lstStyle/>
          <a:p>
            <a:r>
              <a:rPr lang="ru-RU" sz="2200" b="1" dirty="0"/>
              <a:t>С</a:t>
            </a:r>
            <a:r>
              <a:rPr lang="ru-RU" sz="2200" dirty="0"/>
              <a:t>огласно статистическим данным перевозка более половины всех грузов на территории РФ осуществляется автомобильным транспортом. Однако правовое регулирование грузового автотранспортного сообщения в нашей стране до недавнего времени оставляло желать лучшего, поскольку утвержденные много лет назад нормативные акты оказались малоэффективными в современных реалиях. И вот наконец-то Правительство РФ утвердило новые Правила перевозок грузов автомобильным транспортом. Рассмотрим, каким образом теперь будут складываться отношения между перевозчиками, грузоотправителями, грузополучателями и другими участниками процесса транспортировки.</a:t>
            </a:r>
          </a:p>
          <a:p>
            <a:r>
              <a:rPr lang="ru-RU" sz="2200" dirty="0" smtClean="0"/>
              <a:t>Порядок </a:t>
            </a:r>
            <a:r>
              <a:rPr lang="ru-RU" sz="2200" dirty="0"/>
              <a:t>перевозки различных видов грузов автотранспортом, а также обеспечения сохранности грузов и транспорта установлен. В частности, урегулирована процедура заключения договоров перевозки груза и фрахтования транспорта, установлены предельно допустимые массы, осевые нагрузки и габариты машин. Также указаны сроки, в течение которых груз должен быть доставлен в место назначения, порядок составления актов и предъявления претензий перевозчику.</a:t>
            </a:r>
          </a:p>
          <a:p>
            <a:endParaRPr lang="ru-RU" dirty="0"/>
          </a:p>
        </p:txBody>
      </p:sp>
    </p:spTree>
    <p:extLst>
      <p:ext uri="{BB962C8B-B14F-4D97-AF65-F5344CB8AC3E}">
        <p14:creationId xmlns:p14="http://schemas.microsoft.com/office/powerpoint/2010/main" val="1719250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Важные параметры</a:t>
            </a:r>
            <a:r>
              <a:rPr lang="ru-RU" dirty="0"/>
              <a:t/>
            </a:r>
            <a:br>
              <a:rPr lang="ru-RU" dirty="0"/>
            </a:br>
            <a:endParaRPr lang="ru-RU" dirty="0"/>
          </a:p>
        </p:txBody>
      </p:sp>
      <p:sp>
        <p:nvSpPr>
          <p:cNvPr id="3" name="Объект 2"/>
          <p:cNvSpPr>
            <a:spLocks noGrp="1"/>
          </p:cNvSpPr>
          <p:nvPr>
            <p:ph idx="1"/>
          </p:nvPr>
        </p:nvSpPr>
        <p:spPr>
          <a:xfrm>
            <a:off x="457200" y="980728"/>
            <a:ext cx="8229600" cy="5616624"/>
          </a:xfrm>
        </p:spPr>
        <p:txBody>
          <a:bodyPr>
            <a:normAutofit fontScale="55000" lnSpcReduction="20000"/>
          </a:bodyPr>
          <a:lstStyle/>
          <a:p>
            <a:r>
              <a:rPr lang="ru-RU" sz="3300" dirty="0"/>
              <a:t>Предельно допустимые габариты должны соответствовать следующим цифрам (указанные параметры включают в себя размеры съемных кузовов и тары для грузов, в том числе контейнеры):</a:t>
            </a:r>
          </a:p>
          <a:p>
            <a:pPr lvl="0"/>
            <a:r>
              <a:rPr lang="ru-RU" sz="3300" dirty="0"/>
              <a:t>по длине:</a:t>
            </a:r>
          </a:p>
          <a:p>
            <a:pPr lvl="1"/>
            <a:r>
              <a:rPr lang="ru-RU" sz="3300" dirty="0"/>
              <a:t>одиночное транспортное средство – 12 метров;</a:t>
            </a:r>
          </a:p>
          <a:p>
            <a:pPr lvl="1"/>
            <a:r>
              <a:rPr lang="ru-RU" sz="3300" dirty="0"/>
              <a:t>прицеп – 12 метров;</a:t>
            </a:r>
          </a:p>
          <a:p>
            <a:pPr lvl="1"/>
            <a:r>
              <a:rPr lang="ru-RU" sz="3300" dirty="0"/>
              <a:t>автопоезд – 20 метров;</a:t>
            </a:r>
          </a:p>
          <a:p>
            <a:pPr lvl="0"/>
            <a:r>
              <a:rPr lang="ru-RU" sz="3300" dirty="0"/>
              <a:t>по ширине:</a:t>
            </a:r>
          </a:p>
          <a:p>
            <a:pPr lvl="1"/>
            <a:r>
              <a:rPr lang="ru-RU" sz="3300" dirty="0"/>
              <a:t>все транспортные средства – 2,55 метра;</a:t>
            </a:r>
          </a:p>
          <a:p>
            <a:pPr lvl="1"/>
            <a:r>
              <a:rPr lang="ru-RU" sz="3300" dirty="0"/>
              <a:t>изотермические кузова транспортных средств – 2,6 метра;</a:t>
            </a:r>
          </a:p>
          <a:p>
            <a:pPr lvl="0"/>
            <a:r>
              <a:rPr lang="ru-RU" sz="3300" dirty="0"/>
              <a:t>по высоте: все транспортные средства – 4 метра.</a:t>
            </a:r>
          </a:p>
          <a:p>
            <a:r>
              <a:rPr lang="ru-RU" sz="3300" dirty="0"/>
              <a:t>Предельно допустимые массы транспортных средств таковы:</a:t>
            </a:r>
          </a:p>
          <a:p>
            <a:pPr lvl="0"/>
            <a:r>
              <a:rPr lang="ru-RU" sz="3300" dirty="0"/>
              <a:t>для автомобилей:</a:t>
            </a:r>
          </a:p>
          <a:p>
            <a:pPr lvl="1"/>
            <a:r>
              <a:rPr lang="ru-RU" sz="3300" dirty="0"/>
              <a:t>двухосных – 18 тонн;</a:t>
            </a:r>
          </a:p>
          <a:p>
            <a:pPr lvl="1"/>
            <a:r>
              <a:rPr lang="ru-RU" sz="3300" dirty="0"/>
              <a:t>трехосных – 25 тонн;</a:t>
            </a:r>
          </a:p>
          <a:p>
            <a:pPr lvl="1"/>
            <a:r>
              <a:rPr lang="ru-RU" sz="3300" dirty="0"/>
              <a:t>четырехосных – 32 тонны;</a:t>
            </a:r>
          </a:p>
          <a:p>
            <a:pPr lvl="0"/>
            <a:r>
              <a:rPr lang="ru-RU" sz="3300" dirty="0"/>
              <a:t>для автопоездов:</a:t>
            </a:r>
          </a:p>
          <a:p>
            <a:pPr lvl="1"/>
            <a:r>
              <a:rPr lang="ru-RU" sz="3300" dirty="0"/>
              <a:t>трехосных – 28 тонн;</a:t>
            </a:r>
          </a:p>
          <a:p>
            <a:pPr lvl="1"/>
            <a:r>
              <a:rPr lang="ru-RU" sz="3300" dirty="0"/>
              <a:t>четырехосных – 36 тонн;</a:t>
            </a:r>
          </a:p>
          <a:p>
            <a:pPr lvl="1"/>
            <a:r>
              <a:rPr lang="ru-RU" sz="3300" dirty="0" err="1"/>
              <a:t>пятиосных</a:t>
            </a:r>
            <a:r>
              <a:rPr lang="ru-RU" sz="3300" dirty="0"/>
              <a:t> и более – 40 тонн.</a:t>
            </a:r>
          </a:p>
          <a:p>
            <a:endParaRPr lang="ru-RU" dirty="0"/>
          </a:p>
        </p:txBody>
      </p:sp>
    </p:spTree>
    <p:extLst>
      <p:ext uri="{BB962C8B-B14F-4D97-AF65-F5344CB8AC3E}">
        <p14:creationId xmlns:p14="http://schemas.microsoft.com/office/powerpoint/2010/main" val="1871273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Договор перевозки</a:t>
            </a:r>
            <a:r>
              <a:rPr lang="ru-RU" dirty="0"/>
              <a:t/>
            </a:r>
            <a:br>
              <a:rPr lang="ru-RU" dirty="0"/>
            </a:br>
            <a:endParaRPr lang="ru-RU" dirty="0"/>
          </a:p>
        </p:txBody>
      </p:sp>
      <p:sp>
        <p:nvSpPr>
          <p:cNvPr id="3" name="Объект 2"/>
          <p:cNvSpPr>
            <a:spLocks noGrp="1"/>
          </p:cNvSpPr>
          <p:nvPr>
            <p:ph idx="1"/>
          </p:nvPr>
        </p:nvSpPr>
        <p:spPr/>
        <p:txBody>
          <a:bodyPr>
            <a:normAutofit fontScale="70000" lnSpcReduction="20000"/>
          </a:bodyPr>
          <a:lstStyle/>
          <a:p>
            <a:r>
              <a:rPr lang="ru-RU" dirty="0"/>
              <a:t>Как известно, перевозка груза осуществляется на основании договора. Новые Правила устанавливают определенные требования к порядку действий при его заключении и исполнении.</a:t>
            </a:r>
          </a:p>
          <a:p>
            <a:r>
              <a:rPr lang="ru-RU" dirty="0"/>
              <a:t>Договор заключают посредством принятия перевозчиком к исполнению заказа, а при наличии договора об организации перевозки груза – заявки грузоотправителя (п. 6 Правил).</a:t>
            </a:r>
          </a:p>
          <a:p>
            <a:r>
              <a:rPr lang="ru-RU" dirty="0"/>
              <a:t>Последовательность действий при этом следующая: грузоотправитель подает перевозчику заказ (заявку), оформленный в свободной письменной форме. Перевозчик обязан рассмотреть поданный документ и в срок до трех календарных дней с момента его получения сообщить грузоотправителю о принятии или об отказе в принятии заказа (заявки).</a:t>
            </a:r>
          </a:p>
          <a:p>
            <a:r>
              <a:rPr lang="ru-RU" dirty="0"/>
              <a:t>В случае отказа от принятия перевозчик должен вернуть грузоотправителю поданный им документ и письменно разъяснить причины отказа. Если же заказ (заявка) принят, то перевозчик по согласованию с грузоотправителем определяет условия перевозки груза.</a:t>
            </a:r>
          </a:p>
          <a:p>
            <a:endParaRPr lang="ru-RU" dirty="0"/>
          </a:p>
        </p:txBody>
      </p:sp>
    </p:spTree>
    <p:extLst>
      <p:ext uri="{BB962C8B-B14F-4D97-AF65-F5344CB8AC3E}">
        <p14:creationId xmlns:p14="http://schemas.microsoft.com/office/powerpoint/2010/main" val="840523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120680"/>
          </a:xfrm>
        </p:spPr>
        <p:txBody>
          <a:bodyPr>
            <a:normAutofit/>
          </a:bodyPr>
          <a:lstStyle/>
          <a:p>
            <a:r>
              <a:rPr lang="ru-RU" dirty="0"/>
              <a:t>До заключения договора грузоотправитель вправе потребовать, а перевозчик обязан представить ему документ (прейскурант), содержащий сведения о стоимости услуг перевозчика и порядке расчета провозной </a:t>
            </a:r>
            <a:r>
              <a:rPr lang="ru-RU" dirty="0" smtClean="0"/>
              <a:t>платы.</a:t>
            </a:r>
            <a:endParaRPr lang="ru-RU" dirty="0"/>
          </a:p>
          <a:p>
            <a:r>
              <a:rPr lang="ru-RU" dirty="0"/>
              <a:t>После определения и согласования всех условий перевозки груза стороны подписывают договор.</a:t>
            </a:r>
          </a:p>
          <a:p>
            <a:r>
              <a:rPr lang="ru-RU" dirty="0"/>
              <a:t>Заключение договора подтверждает транспортная накладная, которую составляет грузоотправитель (если иное не предусмотрено договором перевозки груза). </a:t>
            </a:r>
          </a:p>
        </p:txBody>
      </p:sp>
    </p:spTree>
    <p:extLst>
      <p:ext uri="{BB962C8B-B14F-4D97-AF65-F5344CB8AC3E}">
        <p14:creationId xmlns:p14="http://schemas.microsoft.com/office/powerpoint/2010/main" val="3370862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6048672"/>
          </a:xfrm>
        </p:spPr>
        <p:txBody>
          <a:bodyPr>
            <a:normAutofit fontScale="77500" lnSpcReduction="20000"/>
          </a:bodyPr>
          <a:lstStyle/>
          <a:p>
            <a:r>
              <a:rPr lang="ru-RU" dirty="0"/>
              <a:t>Накладную, если другое стороны не предусмотрели в договоре перевозки груза, составляют на одну или несколько партий груза, перевозимых на одном транспортном средстве. Ее оформляют в трех экземплярах (оригиналах) соответственно для грузоотправителя, грузополучателя и перевозчика</a:t>
            </a:r>
            <a:r>
              <a:rPr lang="ru-RU" dirty="0" smtClean="0"/>
              <a:t>.</a:t>
            </a:r>
            <a:endParaRPr lang="ru-RU" dirty="0"/>
          </a:p>
          <a:p>
            <a:r>
              <a:rPr lang="ru-RU" dirty="0" smtClean="0"/>
              <a:t>В </a:t>
            </a:r>
            <a:r>
              <a:rPr lang="ru-RU" dirty="0"/>
              <a:t>случае погрузки подлежащего перевозке груза на различные автотранспортные средства необходимо составить такое количество накладных, которое соответствует количеству используемых машин.</a:t>
            </a:r>
          </a:p>
          <a:p>
            <a:r>
              <a:rPr lang="ru-RU" dirty="0"/>
              <a:t>Составляя накладную, нужно по возможности заполнить все ее разделы. В случае же отсутствия всех или каких-либо отдельных записей в разделе транспортной накладной «Условия перевозки» подлежат применению условия перевозки грузов, предусмотренные Федеральным законом от 08.11.2007 № 259-ФЗ «Устав автомобильного транспорта и городского наземного электрического транспорта», а также новыми Правилами. При этом отсутствие той или иной записи в накладной подтверждается прочерком в соответствующей графе.</a:t>
            </a:r>
          </a:p>
          <a:p>
            <a:endParaRPr lang="ru-RU" dirty="0"/>
          </a:p>
        </p:txBody>
      </p:sp>
    </p:spTree>
    <p:extLst>
      <p:ext uri="{BB962C8B-B14F-4D97-AF65-F5344CB8AC3E}">
        <p14:creationId xmlns:p14="http://schemas.microsoft.com/office/powerpoint/2010/main" val="3354440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301006"/>
          </a:xfrm>
        </p:spPr>
        <p:txBody>
          <a:bodyPr>
            <a:normAutofit fontScale="90000"/>
          </a:bodyPr>
          <a:lstStyle/>
          <a:p>
            <a:r>
              <a:rPr lang="ru-RU" sz="3100" b="1" dirty="0" smtClean="0"/>
              <a:t/>
            </a:r>
            <a:br>
              <a:rPr lang="ru-RU" sz="3100" b="1" dirty="0" smtClean="0"/>
            </a:br>
            <a:r>
              <a:rPr lang="ru-RU" sz="2700" b="1" dirty="0" smtClean="0"/>
              <a:t>ДОГОВОР </a:t>
            </a:r>
            <a:r>
              <a:rPr lang="ru-RU" sz="2700" b="1" dirty="0"/>
              <a:t/>
            </a:r>
            <a:br>
              <a:rPr lang="ru-RU" sz="2700" b="1" dirty="0"/>
            </a:br>
            <a:r>
              <a:rPr lang="ru-RU" sz="2700" dirty="0"/>
              <a:t>на автомобильные перевозки грузов по территории России</a:t>
            </a:r>
            <a:br>
              <a:rPr lang="ru-RU" sz="2700" dirty="0"/>
            </a:br>
            <a:endParaRPr lang="ru-RU" sz="2700" dirty="0"/>
          </a:p>
        </p:txBody>
      </p:sp>
      <p:sp>
        <p:nvSpPr>
          <p:cNvPr id="3" name="Объект 2"/>
          <p:cNvSpPr>
            <a:spLocks noGrp="1"/>
          </p:cNvSpPr>
          <p:nvPr>
            <p:ph idx="1"/>
          </p:nvPr>
        </p:nvSpPr>
        <p:spPr/>
        <p:txBody>
          <a:bodyPr>
            <a:normAutofit fontScale="55000" lnSpcReduction="20000"/>
          </a:bodyPr>
          <a:lstStyle/>
          <a:p>
            <a:r>
              <a:rPr lang="ru-RU" b="1" dirty="0"/>
              <a:t>ДОГОВОР </a:t>
            </a:r>
            <a:r>
              <a:rPr lang="ru-RU" b="1" dirty="0" err="1"/>
              <a:t>No</a:t>
            </a:r>
            <a:r>
              <a:rPr lang="ru-RU" b="1" dirty="0"/>
              <a:t>. ____</a:t>
            </a:r>
          </a:p>
          <a:p>
            <a:r>
              <a:rPr lang="ru-RU" dirty="0"/>
              <a:t>на автомобильные перевозки грузов по территории России</a:t>
            </a:r>
          </a:p>
          <a:p>
            <a:r>
              <a:rPr lang="ru-RU" dirty="0"/>
              <a:t> </a:t>
            </a:r>
          </a:p>
          <a:p>
            <a:r>
              <a:rPr lang="ru-RU" dirty="0"/>
              <a:t>г. __________________ "___"____________ ____ г.</a:t>
            </a:r>
            <a:br>
              <a:rPr lang="ru-RU" dirty="0"/>
            </a:br>
            <a:r>
              <a:rPr lang="ru-RU" dirty="0"/>
              <a:t/>
            </a:r>
            <a:br>
              <a:rPr lang="ru-RU" dirty="0"/>
            </a:br>
            <a:endParaRPr lang="ru-RU" dirty="0"/>
          </a:p>
          <a:p>
            <a:r>
              <a:rPr lang="ru-RU" dirty="0"/>
              <a:t> </a:t>
            </a:r>
          </a:p>
          <a:p>
            <a:r>
              <a:rPr lang="ru-RU" dirty="0"/>
              <a:t>Настоящий договор заключен между _______________________________, именуем__ в дальнейшем "Перевозчик", в лице _________________________, действующего на основании Устава, с одной стороны, и _________________ ______________________________________________, именуем__ в дальнейшем "Заказчик", в лице __________________________________________________, действующего на основании _________________________, с другой стороны.</a:t>
            </a:r>
          </a:p>
          <a:p>
            <a:r>
              <a:rPr lang="ru-RU" dirty="0"/>
              <a:t> </a:t>
            </a:r>
          </a:p>
          <a:p>
            <a:r>
              <a:rPr lang="ru-RU" dirty="0"/>
              <a:t>1. ПРЕДМЕТ ДОГОВОРА</a:t>
            </a:r>
          </a:p>
          <a:p>
            <a:r>
              <a:rPr lang="ru-RU" dirty="0"/>
              <a:t> </a:t>
            </a:r>
          </a:p>
          <a:p>
            <a:r>
              <a:rPr lang="ru-RU" dirty="0"/>
              <a:t>1.1. Заказчик заказывает, а Перевозчик выполняет автомобильные перевозки грузов по территории России согласно условиям договора.</a:t>
            </a:r>
          </a:p>
          <a:p>
            <a:r>
              <a:rPr lang="ru-RU" dirty="0"/>
              <a:t>1.2. В своей деятельности стороны руководствуются Положениями настоящего договора, Гражданского кодекса и Устава автомобильного транспорта.</a:t>
            </a:r>
          </a:p>
          <a:p>
            <a:r>
              <a:rPr lang="ru-RU" dirty="0"/>
              <a:t> </a:t>
            </a:r>
          </a:p>
        </p:txBody>
      </p:sp>
    </p:spTree>
    <p:extLst>
      <p:ext uri="{BB962C8B-B14F-4D97-AF65-F5344CB8AC3E}">
        <p14:creationId xmlns:p14="http://schemas.microsoft.com/office/powerpoint/2010/main" val="2608110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16632"/>
            <a:ext cx="8784976" cy="6552728"/>
          </a:xfrm>
        </p:spPr>
        <p:txBody>
          <a:bodyPr>
            <a:normAutofit fontScale="40000" lnSpcReduction="20000"/>
          </a:bodyPr>
          <a:lstStyle/>
          <a:p>
            <a:r>
              <a:rPr lang="ru-RU" dirty="0"/>
              <a:t>2. ОБЯЗАННОСТИ ЗАКАЗЧИКА</a:t>
            </a:r>
          </a:p>
          <a:p>
            <a:r>
              <a:rPr lang="ru-RU" dirty="0"/>
              <a:t> </a:t>
            </a:r>
          </a:p>
          <a:p>
            <a:r>
              <a:rPr lang="ru-RU" dirty="0"/>
              <a:t>2.1. Предоставлять Перевозчику грузы для их перевозки по территории России по номенклатуре и в объемах, согласованных с Перевозчиком.</a:t>
            </a:r>
          </a:p>
          <a:p>
            <a:r>
              <a:rPr lang="ru-RU" dirty="0"/>
              <a:t>2.2. Оплачивать счета Перевозчика согласно оговоренным ставкам, условиям договора и порядку расчетов.</a:t>
            </a:r>
          </a:p>
          <a:p>
            <a:r>
              <a:rPr lang="ru-RU" dirty="0"/>
              <a:t>2.3. Заблаговременно (не менее чем за 24 часа) направлять заявку на подачу автомобилей под загрузку с обязательным сообщением следующих данных:</a:t>
            </a:r>
          </a:p>
          <a:p>
            <a:r>
              <a:rPr lang="ru-RU" dirty="0"/>
              <a:t>- количество автомобилей;</a:t>
            </a:r>
          </a:p>
          <a:p>
            <a:r>
              <a:rPr lang="ru-RU" dirty="0"/>
              <a:t>- объем полуприцепа;</a:t>
            </a:r>
          </a:p>
          <a:p>
            <a:r>
              <a:rPr lang="ru-RU" dirty="0"/>
              <a:t>- адрес загрузки;</a:t>
            </a:r>
          </a:p>
          <a:p>
            <a:r>
              <a:rPr lang="ru-RU" dirty="0"/>
              <a:t>- место разгрузки;</a:t>
            </a:r>
          </a:p>
          <a:p>
            <a:r>
              <a:rPr lang="ru-RU" dirty="0"/>
              <a:t>- дата загрузки;</a:t>
            </a:r>
          </a:p>
          <a:p>
            <a:r>
              <a:rPr lang="ru-RU" dirty="0"/>
              <a:t>- условия поставки и оплаты;</a:t>
            </a:r>
          </a:p>
          <a:p>
            <a:r>
              <a:rPr lang="ru-RU" dirty="0"/>
              <a:t>- вид груза и условия его доставки;</a:t>
            </a:r>
          </a:p>
          <a:p>
            <a:r>
              <a:rPr lang="ru-RU" dirty="0"/>
              <a:t>- сумма ставки.</a:t>
            </a:r>
          </a:p>
          <a:p>
            <a:r>
              <a:rPr lang="ru-RU" dirty="0"/>
              <a:t>Заявка может дополняться или изменяться, но не позднее _________ до момента загрузки. За отмену заявки после указанного срока взимаются штрафные санкции в размере __% от стоимости фрахта.</a:t>
            </a:r>
          </a:p>
          <a:p>
            <a:r>
              <a:rPr lang="ru-RU" dirty="0"/>
              <a:t>2.4. Обеспечивать сроки погрузки (разгрузки) с учетом оформления документации - не более _________ на каждую операцию.</a:t>
            </a:r>
          </a:p>
          <a:p>
            <a:r>
              <a:rPr lang="ru-RU" dirty="0"/>
              <a:t>2.5. За </a:t>
            </a:r>
            <a:r>
              <a:rPr lang="ru-RU" dirty="0" err="1"/>
              <a:t>непредоставление</a:t>
            </a:r>
            <a:r>
              <a:rPr lang="ru-RU" dirty="0"/>
              <a:t> грузов к перевозке в сроки, названные в заявке, сверхнормативную задержку автомобилей под погрузкой (разгрузкой) выплачивать Перевозчику за каждые начавшиеся сутки простоя сумму в рублях, эквивалентную:</a:t>
            </a:r>
          </a:p>
          <a:p>
            <a:r>
              <a:rPr lang="ru-RU" dirty="0"/>
              <a:t>- для рефрижераторного полуприцепа - ____________________________;</a:t>
            </a:r>
          </a:p>
          <a:p>
            <a:r>
              <a:rPr lang="ru-RU" dirty="0"/>
              <a:t>- для </a:t>
            </a:r>
            <a:r>
              <a:rPr lang="ru-RU" dirty="0" err="1"/>
              <a:t>тентованного</a:t>
            </a:r>
            <a:r>
              <a:rPr lang="ru-RU" dirty="0"/>
              <a:t> полуприцепа - ________________________________.</a:t>
            </a:r>
          </a:p>
          <a:p>
            <a:r>
              <a:rPr lang="ru-RU" dirty="0"/>
              <a:t>2.6. В случае дополнительного пробега автомобилей к месту погрузки (разгрузки) оплачивать Перевозчику перепробег от согласованного сторонами места погрузки (разгрузки), исходя из суммы за 1 км:</a:t>
            </a:r>
          </a:p>
          <a:p>
            <a:r>
              <a:rPr lang="ru-RU" dirty="0"/>
              <a:t>- рефрижераторный полуприцеп - _______________________ руб.;</a:t>
            </a:r>
          </a:p>
          <a:p>
            <a:r>
              <a:rPr lang="ru-RU" dirty="0"/>
              <a:t>- </a:t>
            </a:r>
            <a:r>
              <a:rPr lang="ru-RU" dirty="0" err="1"/>
              <a:t>тентованный</a:t>
            </a:r>
            <a:r>
              <a:rPr lang="ru-RU" dirty="0"/>
              <a:t> полуприцеп - ___________________________ руб.</a:t>
            </a:r>
          </a:p>
          <a:p>
            <a:r>
              <a:rPr lang="ru-RU" dirty="0"/>
              <a:t>В случае уменьшения протяженности маршрута движения, связанного с переадресовкой автомобиля, ставка уменьшается на сумму, исходя из этого же расчета.</a:t>
            </a:r>
          </a:p>
          <a:p>
            <a:r>
              <a:rPr lang="ru-RU" dirty="0"/>
              <a:t>2.7. Обеспечить проставление грузоотправителем (грузополучателем) в транспортных документах отметок о времени прибытия автомобилей под погрузку (разгрузку), времени убытия после погрузки (разгрузки), штампа о принятии груза. Для грузов, требующих температурного режима, необходима соответствующая запись в товарно-транспортной накладной. Для скоропортящихся грузов должна быть проставлена также отметка "скоропортящийся груз".</a:t>
            </a:r>
          </a:p>
          <a:p>
            <a:r>
              <a:rPr lang="ru-RU" dirty="0"/>
              <a:t>2.8. При задержках автомобиля в пути следования выяснять причину, принимать меры к скорейшему возобновлению движения, информировать об этом Перевозчика.</a:t>
            </a:r>
          </a:p>
          <a:p>
            <a:r>
              <a:rPr lang="ru-RU" dirty="0"/>
              <a:t>2.9. Возмещать Перевозчику дополнительные расходы за превышение общего веса, нагрузки на ось при представлении подтверждающих финансовых документов.</a:t>
            </a:r>
          </a:p>
          <a:p>
            <a:r>
              <a:rPr lang="ru-RU" dirty="0"/>
              <a:t>2.10. Своевременно предоставлять Перевозчику информацию об условиях перевозки грузов.</a:t>
            </a:r>
          </a:p>
          <a:p>
            <a:endParaRPr lang="ru-RU" dirty="0"/>
          </a:p>
        </p:txBody>
      </p:sp>
    </p:spTree>
    <p:extLst>
      <p:ext uri="{BB962C8B-B14F-4D97-AF65-F5344CB8AC3E}">
        <p14:creationId xmlns:p14="http://schemas.microsoft.com/office/powerpoint/2010/main" val="38200853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TotalTime>
  <Words>1976</Words>
  <Application>Microsoft Office PowerPoint</Application>
  <PresentationFormat>Экран (4:3)</PresentationFormat>
  <Paragraphs>200</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Апекс</vt:lpstr>
      <vt:lpstr>Нормативно правовые акты, определяющие порядок перевозки грузов автомобильным транспортом</vt:lpstr>
      <vt:lpstr>Организация и выполнение грузовых перевозок автомобильным транспортом</vt:lpstr>
      <vt:lpstr>Презентация PowerPoint</vt:lpstr>
      <vt:lpstr>Важные параметры </vt:lpstr>
      <vt:lpstr>Договор перевозки </vt:lpstr>
      <vt:lpstr>Презентация PowerPoint</vt:lpstr>
      <vt:lpstr>Презентация PowerPoint</vt:lpstr>
      <vt:lpstr> ДОГОВОР  на автомобильные перевозки грузов по территории России </vt:lpstr>
      <vt:lpstr>Презентация PowerPoint</vt:lpstr>
      <vt:lpstr>Презентация PowerPoint</vt:lpstr>
      <vt:lpstr>Презентация PowerPoint</vt:lpstr>
      <vt:lpstr>Договор фрахтования </vt:lpstr>
      <vt:lpstr>Презентация PowerPoint</vt:lpstr>
      <vt:lpstr>Презентация PowerPoint</vt:lpstr>
      <vt:lpstr>Отказ от исполнения договора</vt:lpstr>
      <vt:lpstr> Сроки доставки груза </vt:lpstr>
      <vt:lpstr>Переадресовка груза </vt:lpstr>
      <vt:lpstr>Составляем акты </vt:lpstr>
      <vt:lpstr>Презентация PowerPoint</vt:lpstr>
      <vt:lpstr>Презентация PowerPoint</vt:lpstr>
      <vt:lpstr>Пишем претензии </vt:lpstr>
      <vt:lpstr>Презентация PowerPoint</vt:lpstr>
      <vt:lpstr>Презентация PowerPoint</vt:lpstr>
      <vt:lpstr>Претензию можно составить, например, так:</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Нормативно правовые акты, определяющие порядок перевозки грузов автомобильным транспортом</dc:title>
  <dc:creator>Кэти-Пупсик</dc:creator>
  <cp:lastModifiedBy>Кэти-Пупсик</cp:lastModifiedBy>
  <cp:revision>6</cp:revision>
  <dcterms:created xsi:type="dcterms:W3CDTF">2014-09-04T18:59:15Z</dcterms:created>
  <dcterms:modified xsi:type="dcterms:W3CDTF">2014-09-04T19:42:40Z</dcterms:modified>
</cp:coreProperties>
</file>